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58" r:id="rId3"/>
    <p:sldId id="293" r:id="rId4"/>
    <p:sldId id="259" r:id="rId5"/>
    <p:sldId id="298" r:id="rId6"/>
    <p:sldId id="264" r:id="rId7"/>
    <p:sldId id="265" r:id="rId8"/>
    <p:sldId id="300" r:id="rId9"/>
    <p:sldId id="318" r:id="rId10"/>
    <p:sldId id="317" r:id="rId11"/>
    <p:sldId id="316" r:id="rId12"/>
    <p:sldId id="315" r:id="rId13"/>
    <p:sldId id="314" r:id="rId14"/>
    <p:sldId id="313" r:id="rId15"/>
    <p:sldId id="312" r:id="rId16"/>
    <p:sldId id="311" r:id="rId17"/>
    <p:sldId id="310" r:id="rId18"/>
    <p:sldId id="309" r:id="rId19"/>
    <p:sldId id="308" r:id="rId20"/>
    <p:sldId id="307" r:id="rId21"/>
    <p:sldId id="306" r:id="rId22"/>
    <p:sldId id="305" r:id="rId23"/>
    <p:sldId id="304" r:id="rId24"/>
    <p:sldId id="303" r:id="rId25"/>
    <p:sldId id="302" r:id="rId26"/>
    <p:sldId id="301" r:id="rId27"/>
    <p:sldId id="261" r:id="rId28"/>
    <p:sldId id="273" r:id="rId29"/>
    <p:sldId id="262" r:id="rId30"/>
    <p:sldId id="294" r:id="rId31"/>
    <p:sldId id="268" r:id="rId32"/>
    <p:sldId id="266" r:id="rId33"/>
    <p:sldId id="267" r:id="rId34"/>
    <p:sldId id="269" r:id="rId35"/>
    <p:sldId id="299" r:id="rId36"/>
    <p:sldId id="319" r:id="rId37"/>
    <p:sldId id="270" r:id="rId38"/>
    <p:sldId id="271" r:id="rId39"/>
    <p:sldId id="263" r:id="rId40"/>
    <p:sldId id="272" r:id="rId41"/>
    <p:sldId id="297" r:id="rId42"/>
    <p:sldId id="274" r:id="rId43"/>
    <p:sldId id="296" r:id="rId44"/>
    <p:sldId id="279" r:id="rId45"/>
    <p:sldId id="275" r:id="rId46"/>
    <p:sldId id="278" r:id="rId47"/>
    <p:sldId id="280" r:id="rId48"/>
    <p:sldId id="276" r:id="rId49"/>
    <p:sldId id="281" r:id="rId50"/>
    <p:sldId id="282" r:id="rId51"/>
    <p:sldId id="277" r:id="rId52"/>
    <p:sldId id="295" r:id="rId53"/>
    <p:sldId id="287" r:id="rId54"/>
    <p:sldId id="283" r:id="rId55"/>
    <p:sldId id="286" r:id="rId56"/>
    <p:sldId id="284" r:id="rId57"/>
    <p:sldId id="285" r:id="rId58"/>
    <p:sldId id="288" r:id="rId59"/>
    <p:sldId id="289" r:id="rId60"/>
    <p:sldId id="290" r:id="rId61"/>
    <p:sldId id="291" r:id="rId62"/>
    <p:sldId id="292" r:id="rId6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1836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845DDC7-C10D-644D-88E4-D24548142D77}" v="10" dt="2022-10-18T14:14:07.25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687"/>
    <p:restoredTop sz="97030"/>
  </p:normalViewPr>
  <p:slideViewPr>
    <p:cSldViewPr snapToGrid="0">
      <p:cViewPr varScale="1">
        <p:scale>
          <a:sx n="129" d="100"/>
          <a:sy n="129" d="100"/>
        </p:scale>
        <p:origin x="216" y="6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microsoft.com/office/2016/11/relationships/changesInfo" Target="changesInfos/changesInfo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presProps" Target="presProps.xml"/><Relationship Id="rId69" Type="http://schemas.microsoft.com/office/2015/10/relationships/revisionInfo" Target="revisionInfo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imon Prince" userId="fcc015fbc7a3e533" providerId="LiveId" clId="{B845DDC7-C10D-644D-88E4-D24548142D77}"/>
    <pc:docChg chg="undo custSel addSld modSld">
      <pc:chgData name="Simon Prince" userId="fcc015fbc7a3e533" providerId="LiveId" clId="{B845DDC7-C10D-644D-88E4-D24548142D77}" dt="2022-10-18T14:14:08.792" v="124" actId="478"/>
      <pc:docMkLst>
        <pc:docMk/>
      </pc:docMkLst>
      <pc:sldChg chg="addSp delSp modSp mod">
        <pc:chgData name="Simon Prince" userId="fcc015fbc7a3e533" providerId="LiveId" clId="{B845DDC7-C10D-644D-88E4-D24548142D77}" dt="2022-10-18T14:12:48.263" v="95" actId="1036"/>
        <pc:sldMkLst>
          <pc:docMk/>
          <pc:sldMk cId="1679626969" sldId="266"/>
        </pc:sldMkLst>
        <pc:picChg chg="add mod">
          <ac:chgData name="Simon Prince" userId="fcc015fbc7a3e533" providerId="LiveId" clId="{B845DDC7-C10D-644D-88E4-D24548142D77}" dt="2022-10-18T14:12:48.263" v="95" actId="1036"/>
          <ac:picMkLst>
            <pc:docMk/>
            <pc:sldMk cId="1679626969" sldId="266"/>
            <ac:picMk id="3" creationId="{BEF4D2E4-8F30-FDB3-0C41-3C5080471BD3}"/>
          </ac:picMkLst>
        </pc:picChg>
        <pc:picChg chg="del">
          <ac:chgData name="Simon Prince" userId="fcc015fbc7a3e533" providerId="LiveId" clId="{B845DDC7-C10D-644D-88E4-D24548142D77}" dt="2022-10-17T12:22:40.370" v="13" actId="478"/>
          <ac:picMkLst>
            <pc:docMk/>
            <pc:sldMk cId="1679626969" sldId="266"/>
            <ac:picMk id="5" creationId="{0691C558-6E00-0049-120E-E2C2BDF125D6}"/>
          </ac:picMkLst>
        </pc:picChg>
      </pc:sldChg>
      <pc:sldChg chg="addSp delSp modSp mod">
        <pc:chgData name="Simon Prince" userId="fcc015fbc7a3e533" providerId="LiveId" clId="{B845DDC7-C10D-644D-88E4-D24548142D77}" dt="2022-10-18T14:13:26.071" v="109"/>
        <pc:sldMkLst>
          <pc:docMk/>
          <pc:sldMk cId="1436945387" sldId="269"/>
        </pc:sldMkLst>
        <pc:picChg chg="add mod">
          <ac:chgData name="Simon Prince" userId="fcc015fbc7a3e533" providerId="LiveId" clId="{B845DDC7-C10D-644D-88E4-D24548142D77}" dt="2022-10-18T14:13:26.071" v="109"/>
          <ac:picMkLst>
            <pc:docMk/>
            <pc:sldMk cId="1436945387" sldId="269"/>
            <ac:picMk id="3" creationId="{DE5CE47E-E784-9A71-FBED-815855BDD821}"/>
          </ac:picMkLst>
        </pc:picChg>
        <pc:picChg chg="del">
          <ac:chgData name="Simon Prince" userId="fcc015fbc7a3e533" providerId="LiveId" clId="{B845DDC7-C10D-644D-88E4-D24548142D77}" dt="2022-10-18T14:13:25.429" v="108" actId="478"/>
          <ac:picMkLst>
            <pc:docMk/>
            <pc:sldMk cId="1436945387" sldId="269"/>
            <ac:picMk id="7" creationId="{B7CA9EB1-26E3-D1A2-13A0-379EAC4EB716}"/>
          </ac:picMkLst>
        </pc:picChg>
      </pc:sldChg>
      <pc:sldChg chg="addSp delSp modSp mod">
        <pc:chgData name="Simon Prince" userId="fcc015fbc7a3e533" providerId="LiveId" clId="{B845DDC7-C10D-644D-88E4-D24548142D77}" dt="2022-10-18T14:14:03.067" v="122" actId="14100"/>
        <pc:sldMkLst>
          <pc:docMk/>
          <pc:sldMk cId="1965863750" sldId="275"/>
        </pc:sldMkLst>
        <pc:picChg chg="add mod">
          <ac:chgData name="Simon Prince" userId="fcc015fbc7a3e533" providerId="LiveId" clId="{B845DDC7-C10D-644D-88E4-D24548142D77}" dt="2022-10-17T12:24:33.357" v="93" actId="1038"/>
          <ac:picMkLst>
            <pc:docMk/>
            <pc:sldMk cId="1965863750" sldId="275"/>
            <ac:picMk id="3" creationId="{CD7E0F86-AD21-7D2D-D7B2-942D67E7068B}"/>
          </ac:picMkLst>
        </pc:picChg>
        <pc:picChg chg="add mod">
          <ac:chgData name="Simon Prince" userId="fcc015fbc7a3e533" providerId="LiveId" clId="{B845DDC7-C10D-644D-88E4-D24548142D77}" dt="2022-10-18T14:14:03.067" v="122" actId="14100"/>
          <ac:picMkLst>
            <pc:docMk/>
            <pc:sldMk cId="1965863750" sldId="275"/>
            <ac:picMk id="5" creationId="{39034047-2F78-D8C9-7D71-927593608765}"/>
          </ac:picMkLst>
        </pc:picChg>
        <pc:picChg chg="del">
          <ac:chgData name="Simon Prince" userId="fcc015fbc7a3e533" providerId="LiveId" clId="{B845DDC7-C10D-644D-88E4-D24548142D77}" dt="2022-10-18T14:13:38.708" v="112" actId="478"/>
          <ac:picMkLst>
            <pc:docMk/>
            <pc:sldMk cId="1965863750" sldId="275"/>
            <ac:picMk id="6" creationId="{900EA4B3-76F9-A9AA-D70F-0EA4FE2411EE}"/>
          </ac:picMkLst>
        </pc:picChg>
        <pc:picChg chg="del">
          <ac:chgData name="Simon Prince" userId="fcc015fbc7a3e533" providerId="LiveId" clId="{B845DDC7-C10D-644D-88E4-D24548142D77}" dt="2022-10-17T12:24:24.202" v="23" actId="478"/>
          <ac:picMkLst>
            <pc:docMk/>
            <pc:sldMk cId="1965863750" sldId="275"/>
            <ac:picMk id="9" creationId="{8838EE00-72CE-7BCA-94C4-33B16B540AB6}"/>
          </ac:picMkLst>
        </pc:picChg>
      </pc:sldChg>
      <pc:sldChg chg="addSp delSp modSp mod">
        <pc:chgData name="Simon Prince" userId="fcc015fbc7a3e533" providerId="LiveId" clId="{B845DDC7-C10D-644D-88E4-D24548142D77}" dt="2022-10-18T14:14:08.792" v="124" actId="478"/>
        <pc:sldMkLst>
          <pc:docMk/>
          <pc:sldMk cId="2741145297" sldId="278"/>
        </pc:sldMkLst>
        <pc:picChg chg="add del mod">
          <ac:chgData name="Simon Prince" userId="fcc015fbc7a3e533" providerId="LiveId" clId="{B845DDC7-C10D-644D-88E4-D24548142D77}" dt="2022-10-18T14:14:08.792" v="124" actId="478"/>
          <ac:picMkLst>
            <pc:docMk/>
            <pc:sldMk cId="2741145297" sldId="278"/>
            <ac:picMk id="3" creationId="{BA6009DC-CEB4-DDBE-BEDC-BB045E842F2D}"/>
          </ac:picMkLst>
        </pc:picChg>
        <pc:picChg chg="del">
          <ac:chgData name="Simon Prince" userId="fcc015fbc7a3e533" providerId="LiveId" clId="{B845DDC7-C10D-644D-88E4-D24548142D77}" dt="2022-10-18T14:13:49.994" v="116" actId="478"/>
          <ac:picMkLst>
            <pc:docMk/>
            <pc:sldMk cId="2741145297" sldId="278"/>
            <ac:picMk id="6" creationId="{900EA4B3-76F9-A9AA-D70F-0EA4FE2411EE}"/>
          </ac:picMkLst>
        </pc:picChg>
        <pc:picChg chg="add mod">
          <ac:chgData name="Simon Prince" userId="fcc015fbc7a3e533" providerId="LiveId" clId="{B845DDC7-C10D-644D-88E4-D24548142D77}" dt="2022-10-18T14:14:07.254" v="123"/>
          <ac:picMkLst>
            <pc:docMk/>
            <pc:sldMk cId="2741145297" sldId="278"/>
            <ac:picMk id="7" creationId="{B06E10B1-FDF6-CEF9-6578-7C5BE19110C5}"/>
          </ac:picMkLst>
        </pc:picChg>
      </pc:sldChg>
      <pc:sldChg chg="modSp mod">
        <pc:chgData name="Simon Prince" userId="fcc015fbc7a3e533" providerId="LiveId" clId="{B845DDC7-C10D-644D-88E4-D24548142D77}" dt="2022-10-17T10:53:57.636" v="0" actId="20577"/>
        <pc:sldMkLst>
          <pc:docMk/>
          <pc:sldMk cId="861370525" sldId="283"/>
        </pc:sldMkLst>
        <pc:spChg chg="mod">
          <ac:chgData name="Simon Prince" userId="fcc015fbc7a3e533" providerId="LiveId" clId="{B845DDC7-C10D-644D-88E4-D24548142D77}" dt="2022-10-17T10:53:57.636" v="0" actId="20577"/>
          <ac:spMkLst>
            <pc:docMk/>
            <pc:sldMk cId="861370525" sldId="283"/>
            <ac:spMk id="3" creationId="{7D8900EE-61D2-D6FF-B7C8-49CA8D802944}"/>
          </ac:spMkLst>
        </pc:spChg>
      </pc:sldChg>
      <pc:sldChg chg="modSp mod">
        <pc:chgData name="Simon Prince" userId="fcc015fbc7a3e533" providerId="LiveId" clId="{B845DDC7-C10D-644D-88E4-D24548142D77}" dt="2022-10-17T10:54:11.263" v="4" actId="20577"/>
        <pc:sldMkLst>
          <pc:docMk/>
          <pc:sldMk cId="296546545" sldId="286"/>
        </pc:sldMkLst>
        <pc:spChg chg="mod">
          <ac:chgData name="Simon Prince" userId="fcc015fbc7a3e533" providerId="LiveId" clId="{B845DDC7-C10D-644D-88E4-D24548142D77}" dt="2022-10-17T10:54:11.263" v="4" actId="20577"/>
          <ac:spMkLst>
            <pc:docMk/>
            <pc:sldMk cId="296546545" sldId="286"/>
            <ac:spMk id="3" creationId="{7D8900EE-61D2-D6FF-B7C8-49CA8D802944}"/>
          </ac:spMkLst>
        </pc:spChg>
      </pc:sldChg>
      <pc:sldChg chg="modSp mod">
        <pc:chgData name="Simon Prince" userId="fcc015fbc7a3e533" providerId="LiveId" clId="{B845DDC7-C10D-644D-88E4-D24548142D77}" dt="2022-10-17T10:55:44.941" v="9" actId="20577"/>
        <pc:sldMkLst>
          <pc:docMk/>
          <pc:sldMk cId="2904162348" sldId="289"/>
        </pc:sldMkLst>
        <pc:spChg chg="mod">
          <ac:chgData name="Simon Prince" userId="fcc015fbc7a3e533" providerId="LiveId" clId="{B845DDC7-C10D-644D-88E4-D24548142D77}" dt="2022-10-17T10:55:44.941" v="9" actId="20577"/>
          <ac:spMkLst>
            <pc:docMk/>
            <pc:sldMk cId="2904162348" sldId="289"/>
            <ac:spMk id="3" creationId="{99601C1E-3005-B41A-FD56-F8CF219BD221}"/>
          </ac:spMkLst>
        </pc:spChg>
      </pc:sldChg>
      <pc:sldChg chg="addSp delSp modSp mod">
        <pc:chgData name="Simon Prince" userId="fcc015fbc7a3e533" providerId="LiveId" clId="{B845DDC7-C10D-644D-88E4-D24548142D77}" dt="2022-10-18T14:13:18.824" v="107" actId="1076"/>
        <pc:sldMkLst>
          <pc:docMk/>
          <pc:sldMk cId="440747059" sldId="299"/>
        </pc:sldMkLst>
        <pc:picChg chg="mod modCrop">
          <ac:chgData name="Simon Prince" userId="fcc015fbc7a3e533" providerId="LiveId" clId="{B845DDC7-C10D-644D-88E4-D24548142D77}" dt="2022-10-17T11:00:16.005" v="12" actId="732"/>
          <ac:picMkLst>
            <pc:docMk/>
            <pc:sldMk cId="440747059" sldId="299"/>
            <ac:picMk id="4" creationId="{8E65FBA6-89FE-CEB8-C01E-3D5365A56B12}"/>
          </ac:picMkLst>
        </pc:picChg>
        <pc:picChg chg="add del mod">
          <ac:chgData name="Simon Prince" userId="fcc015fbc7a3e533" providerId="LiveId" clId="{B845DDC7-C10D-644D-88E4-D24548142D77}" dt="2022-10-18T14:13:00.842" v="100"/>
          <ac:picMkLst>
            <pc:docMk/>
            <pc:sldMk cId="440747059" sldId="299"/>
            <ac:picMk id="6" creationId="{BA7E3158-E7DA-A70B-F460-3A51CB540C43}"/>
          </ac:picMkLst>
        </pc:picChg>
        <pc:picChg chg="add del">
          <ac:chgData name="Simon Prince" userId="fcc015fbc7a3e533" providerId="LiveId" clId="{B845DDC7-C10D-644D-88E4-D24548142D77}" dt="2022-10-18T14:13:15.007" v="106" actId="478"/>
          <ac:picMkLst>
            <pc:docMk/>
            <pc:sldMk cId="440747059" sldId="299"/>
            <ac:picMk id="7" creationId="{B7CA9EB1-26E3-D1A2-13A0-379EAC4EB716}"/>
          </ac:picMkLst>
        </pc:picChg>
        <pc:picChg chg="add mod">
          <ac:chgData name="Simon Prince" userId="fcc015fbc7a3e533" providerId="LiveId" clId="{B845DDC7-C10D-644D-88E4-D24548142D77}" dt="2022-10-18T14:13:18.824" v="107" actId="1076"/>
          <ac:picMkLst>
            <pc:docMk/>
            <pc:sldMk cId="440747059" sldId="299"/>
            <ac:picMk id="11" creationId="{A9B458D3-C078-62A6-A089-D70036AC9293}"/>
          </ac:picMkLst>
        </pc:picChg>
      </pc:sldChg>
      <pc:sldChg chg="addSp delSp modSp add mod">
        <pc:chgData name="Simon Prince" userId="fcc015fbc7a3e533" providerId="LiveId" clId="{B845DDC7-C10D-644D-88E4-D24548142D77}" dt="2022-10-18T14:13:30.950" v="111"/>
        <pc:sldMkLst>
          <pc:docMk/>
          <pc:sldMk cId="3580364427" sldId="319"/>
        </pc:sldMkLst>
        <pc:picChg chg="add mod">
          <ac:chgData name="Simon Prince" userId="fcc015fbc7a3e533" providerId="LiveId" clId="{B845DDC7-C10D-644D-88E4-D24548142D77}" dt="2022-10-18T14:13:30.950" v="111"/>
          <ac:picMkLst>
            <pc:docMk/>
            <pc:sldMk cId="3580364427" sldId="319"/>
            <ac:picMk id="6" creationId="{444F60C1-5A43-8BF7-FF31-395296E221C8}"/>
          </ac:picMkLst>
        </pc:picChg>
        <pc:picChg chg="del">
          <ac:chgData name="Simon Prince" userId="fcc015fbc7a3e533" providerId="LiveId" clId="{B845DDC7-C10D-644D-88E4-D24548142D77}" dt="2022-10-18T14:13:30.555" v="110" actId="478"/>
          <ac:picMkLst>
            <pc:docMk/>
            <pc:sldMk cId="3580364427" sldId="319"/>
            <ac:picMk id="7" creationId="{B7CA9EB1-26E3-D1A2-13A0-379EAC4EB716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396451-3D7E-8DC5-203D-0A4767DE70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8C8E103-18C3-6284-00FF-F8887970E87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B9F607-B789-2D89-6525-E92C13C152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A3615-5A54-8F44-9684-E631A11C2DB7}" type="datetimeFigureOut">
              <a:rPr lang="en-US" smtClean="0"/>
              <a:t>10/18/22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2825E2-28AD-1E6E-BFEB-F28959C6C7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0E8E2A-F9DD-25EB-50A9-7144CA896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37897-6295-2042-BD8F-A613887E6A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8399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4F9DA5-7815-08FD-E798-7833076F5F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C69881-48C7-B150-FEFA-EF47C15D5E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D9EEE8-AA97-BFE1-25C8-1C246FC19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A3615-5A54-8F44-9684-E631A11C2DB7}" type="datetimeFigureOut">
              <a:rPr lang="en-US" smtClean="0"/>
              <a:t>10/18/22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A82DBC-FB76-2FAE-D04A-C35485806B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BFAFF2-A099-551B-8254-577913D2AF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37897-6295-2042-BD8F-A613887E6A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19805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158002-0767-1DF8-4F97-B9146E2A15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EA47A9-57B6-F4C4-0D86-D4DFA135E8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C9BF5B-7454-53BE-03B9-BE7AD6EE84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A3615-5A54-8F44-9684-E631A11C2DB7}" type="datetimeFigureOut">
              <a:rPr lang="en-US" smtClean="0"/>
              <a:t>10/18/22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38AA33-9B84-60D3-C797-F082DB917C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B3CB89-31E3-97BB-4086-C39C6B8405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37897-6295-2042-BD8F-A613887E6A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00858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9725DE-411A-8080-658B-A84510655B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26DD4E-68B7-1DFA-A33C-08962CBA937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4C32C5E-E7FC-F379-C751-4CA5D386F1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E990E7-46F7-F9E0-6119-4CF619F353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A3615-5A54-8F44-9684-E631A11C2DB7}" type="datetimeFigureOut">
              <a:rPr lang="en-US" smtClean="0"/>
              <a:t>10/18/22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64D6DDD-CDED-EEFD-10BE-2A6296AA35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569FCF-1490-EDB4-BEF3-155D27A9A2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37897-6295-2042-BD8F-A613887E6A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92744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7AAC93-A543-8A18-40C9-3C6C0AFC63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D69C87-A227-0134-425C-2FF143868D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C1D1B2D-8205-7C8A-3952-39325A6AA6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3BB6757-BCF5-9075-F6F4-2A689BB2F26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084B019-7BB4-E9BF-E883-11163731219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012C96D-9A54-00E7-2977-65962985E0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A3615-5A54-8F44-9684-E631A11C2DB7}" type="datetimeFigureOut">
              <a:rPr lang="en-US" smtClean="0"/>
              <a:t>10/18/22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A1FFEB0-646C-BECF-2178-15D1A2E09F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B897560-C93C-8506-61B1-ECD707430F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37897-6295-2042-BD8F-A613887E6A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37310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45AD1B-BD65-4FB8-FD19-E80BDA6274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5E0B099-BFFD-6E9E-CAB0-FCB5D8E56D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A3615-5A54-8F44-9684-E631A11C2DB7}" type="datetimeFigureOut">
              <a:rPr lang="en-US" smtClean="0"/>
              <a:t>10/18/22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ADF0C3-693E-1264-733C-2C5984AEE0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63F14C4-BD0C-262C-8078-CF0C26F5D4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37897-6295-2042-BD8F-A613887E6A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65262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B22FB99-D5DF-7182-C402-AB2054CE7B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A3615-5A54-8F44-9684-E631A11C2DB7}" type="datetimeFigureOut">
              <a:rPr lang="en-US" smtClean="0"/>
              <a:t>10/18/22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5B2AFDF-B9D9-F1D1-6D4E-1E3E1F3FC6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B97311-FA58-9042-87F9-C8C27E94BD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37897-6295-2042-BD8F-A613887E6A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95233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BE23BA-BCFA-4281-80ED-0357F08D61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40750F-954D-977C-ACCC-7BEE2CB486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0F831D-D857-B0C1-0E9E-AC0757802F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EE5EEC7-8D0D-2A3D-83BD-BE7D80AB67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A3615-5A54-8F44-9684-E631A11C2DB7}" type="datetimeFigureOut">
              <a:rPr lang="en-US" smtClean="0"/>
              <a:t>10/18/22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59433AC-5C13-3097-0E8E-64CD8D34B1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A3730A5-24EE-8816-D5A4-4707FE806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37897-6295-2042-BD8F-A613887E6A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98878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FE3CB5-B61A-60B3-1343-913AA07216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A53BBB4-5473-2C79-012F-584E8F8A6B4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A5056C-0684-5713-F621-3940C48B66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707642-E06C-29A9-1784-5FBF94D80F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A3615-5A54-8F44-9684-E631A11C2DB7}" type="datetimeFigureOut">
              <a:rPr lang="en-US" smtClean="0"/>
              <a:t>10/18/22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C23A1F-1217-1187-AE8D-C1B92BB7EF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872247-7D8E-5BAD-F84C-10C4FF51D0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37897-6295-2042-BD8F-A613887E6A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09439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EA3E58-45BA-6719-20EA-9D8FBADF77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7956242-5340-5CA9-16F5-995E0EE78E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FFE377-4C43-02DD-FC3E-692981FEF1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A3615-5A54-8F44-9684-E631A11C2DB7}" type="datetimeFigureOut">
              <a:rPr lang="en-US" smtClean="0"/>
              <a:t>10/18/22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B7D87E-81A8-AACC-8D6B-976B0A9AD5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5E8F02-697E-3C1D-DB39-D4A27858A0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37897-6295-2042-BD8F-A613887E6A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62315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525D1BE-01B5-2A08-C2D4-A12FC5E073A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DD6C973-C485-C4C0-EBF1-D2571AE6F0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464A6B-2928-BA4B-7A38-850DA411EA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A3615-5A54-8F44-9684-E631A11C2DB7}" type="datetimeFigureOut">
              <a:rPr lang="en-US" smtClean="0"/>
              <a:t>10/18/22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16A3F2-C3A3-D8F1-9D57-3B53AEBBC1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4F49E0-2694-578E-4233-2945B858E4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37897-6295-2042-BD8F-A613887E6A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02567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6DA9FDE-C0DF-96E3-DC06-F37370DDF3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989133-FFF8-2943-E21D-79AF947BFB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3FD691-D176-3458-7D44-D07D04BDEDE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4A3615-5A54-8F44-9684-E631A11C2DB7}" type="datetimeFigureOut">
              <a:rPr lang="en-US" smtClean="0"/>
              <a:t>10/18/22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7D9899-494F-630A-C946-9D16FA0E0D3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3CBF3D-3E2E-728E-2B25-5191A746A4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D37897-6295-2042-BD8F-A613887E6A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08076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emf"/><Relationship Id="rId4" Type="http://schemas.openxmlformats.org/officeDocument/2006/relationships/image" Target="../media/image5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emf"/><Relationship Id="rId5" Type="http://schemas.openxmlformats.org/officeDocument/2006/relationships/image" Target="../media/image6.emf"/><Relationship Id="rId4" Type="http://schemas.openxmlformats.org/officeDocument/2006/relationships/image" Target="../media/image5.e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emf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emf"/><Relationship Id="rId4" Type="http://schemas.openxmlformats.org/officeDocument/2006/relationships/image" Target="../media/image6.em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emf"/><Relationship Id="rId4" Type="http://schemas.openxmlformats.org/officeDocument/2006/relationships/image" Target="../media/image34.em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em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em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sv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sv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sv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sv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emf"/><Relationship Id="rId4" Type="http://schemas.openxmlformats.org/officeDocument/2006/relationships/image" Target="../media/image38.emf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7" Type="http://schemas.openxmlformats.org/officeDocument/2006/relationships/image" Target="../media/image31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emf"/><Relationship Id="rId5" Type="http://schemas.openxmlformats.org/officeDocument/2006/relationships/image" Target="../media/image39.emf"/><Relationship Id="rId4" Type="http://schemas.openxmlformats.org/officeDocument/2006/relationships/image" Target="../media/image37.emf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emf"/><Relationship Id="rId7" Type="http://schemas.openxmlformats.org/officeDocument/2006/relationships/image" Target="../media/image43.emf"/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emf"/><Relationship Id="rId5" Type="http://schemas.openxmlformats.org/officeDocument/2006/relationships/image" Target="../media/image41.emf"/><Relationship Id="rId4" Type="http://schemas.openxmlformats.org/officeDocument/2006/relationships/image" Target="../media/image40.emf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emf"/><Relationship Id="rId7" Type="http://schemas.openxmlformats.org/officeDocument/2006/relationships/image" Target="../media/image46.emf"/><Relationship Id="rId2" Type="http://schemas.openxmlformats.org/officeDocument/2006/relationships/image" Target="../media/image41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emf"/><Relationship Id="rId5" Type="http://schemas.openxmlformats.org/officeDocument/2006/relationships/image" Target="../media/image44.emf"/><Relationship Id="rId4" Type="http://schemas.openxmlformats.org/officeDocument/2006/relationships/image" Target="../media/image43.emf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emf"/><Relationship Id="rId7" Type="http://schemas.openxmlformats.org/officeDocument/2006/relationships/image" Target="../media/image46.emf"/><Relationship Id="rId2" Type="http://schemas.openxmlformats.org/officeDocument/2006/relationships/image" Target="../media/image41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emf"/><Relationship Id="rId5" Type="http://schemas.openxmlformats.org/officeDocument/2006/relationships/image" Target="../media/image44.emf"/><Relationship Id="rId4" Type="http://schemas.openxmlformats.org/officeDocument/2006/relationships/image" Target="../media/image43.emf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emf"/><Relationship Id="rId2" Type="http://schemas.openxmlformats.org/officeDocument/2006/relationships/image" Target="../media/image47.emf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emf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emf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50.emf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9B0A6D-61C1-E08C-0682-59E0A5CE53C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CA" b="0" i="0" dirty="0">
                <a:solidFill>
                  <a:srgbClr val="212529"/>
                </a:solidFill>
                <a:effectLst/>
                <a:latin typeface="-apple-system"/>
              </a:rPr>
              <a:t>CM20315 - Machine Learning</a:t>
            </a:r>
            <a:br>
              <a:rPr lang="en-CA" b="0" i="0" dirty="0">
                <a:solidFill>
                  <a:srgbClr val="212529"/>
                </a:solidFill>
                <a:effectLst/>
                <a:latin typeface="-apple-system"/>
              </a:rPr>
            </a:b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16311EE-E9F1-9F11-7353-2C7CDEE335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36426"/>
            <a:ext cx="2730500" cy="1130300"/>
          </a:xfrm>
          <a:prstGeom prst="rect">
            <a:avLst/>
          </a:prstGeom>
        </p:spPr>
      </p:pic>
      <p:pic>
        <p:nvPicPr>
          <p:cNvPr id="1026" name="Picture 2" descr="How to silence your phone – Don't be an annoyance! | | Resource Centre by  Reliance Digital">
            <a:extLst>
              <a:ext uri="{FF2B5EF4-FFF2-40B4-BE49-F238E27FC236}">
                <a16:creationId xmlns:a16="http://schemas.microsoft.com/office/drawing/2014/main" id="{F08C61C2-4357-0DD0-BE11-0832EA1F48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8146" y="4426325"/>
            <a:ext cx="4315708" cy="1847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ubtitle 2">
            <a:extLst>
              <a:ext uri="{FF2B5EF4-FFF2-40B4-BE49-F238E27FC236}">
                <a16:creationId xmlns:a16="http://schemas.microsoft.com/office/drawing/2014/main" id="{67157D68-BF36-C895-B1E7-35863FF886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078759"/>
            <a:ext cx="9144000" cy="1398863"/>
          </a:xfrm>
        </p:spPr>
        <p:txBody>
          <a:bodyPr/>
          <a:lstStyle/>
          <a:p>
            <a:r>
              <a:rPr lang="en-US" dirty="0"/>
              <a:t>Prof. Simon Prince </a:t>
            </a:r>
          </a:p>
          <a:p>
            <a:r>
              <a:rPr lang="en-US" dirty="0">
                <a:solidFill>
                  <a:srgbClr val="212529"/>
                </a:solidFill>
                <a:latin typeface="-apple-system"/>
              </a:rPr>
              <a:t>4. Deep Neural Networks</a:t>
            </a:r>
            <a:endParaRPr lang="en-CA" dirty="0">
              <a:solidFill>
                <a:srgbClr val="212529"/>
              </a:solidFill>
              <a:latin typeface="-apple-system"/>
            </a:endParaRPr>
          </a:p>
        </p:txBody>
      </p:sp>
    </p:spTree>
    <p:extLst>
      <p:ext uri="{BB962C8B-B14F-4D97-AF65-F5344CB8AC3E}">
        <p14:creationId xmlns:p14="http://schemas.microsoft.com/office/powerpoint/2010/main" val="15340755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5CBB8F-29D9-FC08-35B9-57ED5C9ECB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Deep neural networks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483E8F-0320-0A9B-96D1-4BCA864F74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Networks with more than one hidden layer</a:t>
            </a:r>
          </a:p>
          <a:p>
            <a:r>
              <a:rPr lang="en-US" dirty="0"/>
              <a:t>Intuition becomes more difficult</a:t>
            </a:r>
          </a:p>
        </p:txBody>
      </p:sp>
    </p:spTree>
    <p:extLst>
      <p:ext uri="{BB962C8B-B14F-4D97-AF65-F5344CB8AC3E}">
        <p14:creationId xmlns:p14="http://schemas.microsoft.com/office/powerpoint/2010/main" val="15267729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8C0AE9-5BC0-2997-085E-36B1DBF72D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Deep neural networks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9FC52E-32C3-181F-9049-901895513B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D18362"/>
                </a:solidFill>
              </a:rPr>
              <a:t>Composing two networks</a:t>
            </a:r>
          </a:p>
          <a:p>
            <a:r>
              <a:rPr lang="en-US" dirty="0"/>
              <a:t>Combining the two networks into one</a:t>
            </a:r>
          </a:p>
          <a:p>
            <a:r>
              <a:rPr lang="en-US" dirty="0"/>
              <a:t>Hyperparameters</a:t>
            </a:r>
          </a:p>
          <a:p>
            <a:r>
              <a:rPr lang="en-US" dirty="0"/>
              <a:t>Notation change and general case</a:t>
            </a:r>
          </a:p>
          <a:p>
            <a:r>
              <a:rPr lang="en-US" dirty="0"/>
              <a:t>Shallow vs. deep networks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52622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E1776D-BBB3-2EF6-CAE0-1A275147DC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Composing two networks.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54EEEE0-F3D1-F2FA-7D43-896D73C462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9096" y="1793829"/>
            <a:ext cx="2244660" cy="117926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35B823E-5A63-E841-6267-274169F1D8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2504" y="2244114"/>
            <a:ext cx="3877714" cy="28124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B837D53-C5AA-7D1B-7C10-A5B19B5FB9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19096" y="3381031"/>
            <a:ext cx="2244660" cy="120425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6ACB1B1-9935-B04A-BCE8-CAF16698D77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02859" y="3820543"/>
            <a:ext cx="3877714" cy="32522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B1D4498-C1FF-6EB7-2E77-54C8C9F84EA3}"/>
              </a:ext>
            </a:extLst>
          </p:cNvPr>
          <p:cNvSpPr txBox="1"/>
          <p:nvPr/>
        </p:nvSpPr>
        <p:spPr>
          <a:xfrm>
            <a:off x="729341" y="2233228"/>
            <a:ext cx="12264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Network 1: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E3B4963-7CD3-224A-4509-62A6A2EC9D83}"/>
              </a:ext>
            </a:extLst>
          </p:cNvPr>
          <p:cNvSpPr txBox="1"/>
          <p:nvPr/>
        </p:nvSpPr>
        <p:spPr>
          <a:xfrm>
            <a:off x="743868" y="3798491"/>
            <a:ext cx="12264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Network 2: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90BC21D-A28B-37D2-C777-62D6442D4575}"/>
              </a:ext>
            </a:extLst>
          </p:cNvPr>
          <p:cNvSpPr/>
          <p:nvPr/>
        </p:nvSpPr>
        <p:spPr>
          <a:xfrm>
            <a:off x="1970358" y="4767944"/>
            <a:ext cx="370071" cy="381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54694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E1776D-BBB3-2EF6-CAE0-1A275147DC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Composing two networks.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54EEEE0-F3D1-F2FA-7D43-896D73C462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9096" y="1793829"/>
            <a:ext cx="2244660" cy="117926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35B823E-5A63-E841-6267-274169F1D8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2504" y="2244114"/>
            <a:ext cx="3877714" cy="28124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B837D53-C5AA-7D1B-7C10-A5B19B5FB9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19096" y="3381031"/>
            <a:ext cx="2244660" cy="120425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6ACB1B1-9935-B04A-BCE8-CAF16698D77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02859" y="3820543"/>
            <a:ext cx="3877714" cy="32522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B1D4498-C1FF-6EB7-2E77-54C8C9F84EA3}"/>
              </a:ext>
            </a:extLst>
          </p:cNvPr>
          <p:cNvSpPr txBox="1"/>
          <p:nvPr/>
        </p:nvSpPr>
        <p:spPr>
          <a:xfrm>
            <a:off x="729341" y="2233228"/>
            <a:ext cx="12264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Network 1: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E3B4963-7CD3-224A-4509-62A6A2EC9D83}"/>
              </a:ext>
            </a:extLst>
          </p:cNvPr>
          <p:cNvSpPr txBox="1"/>
          <p:nvPr/>
        </p:nvSpPr>
        <p:spPr>
          <a:xfrm>
            <a:off x="743868" y="3798491"/>
            <a:ext cx="12264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Network 2: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DA129D4A-1BD8-5DBB-EBBA-04C0A7750CD9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77166"/>
          <a:stretch/>
        </p:blipFill>
        <p:spPr>
          <a:xfrm>
            <a:off x="2106002" y="4905584"/>
            <a:ext cx="7166399" cy="159319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190BC21D-A28B-37D2-C777-62D6442D4575}"/>
              </a:ext>
            </a:extLst>
          </p:cNvPr>
          <p:cNvSpPr/>
          <p:nvPr/>
        </p:nvSpPr>
        <p:spPr>
          <a:xfrm>
            <a:off x="1970358" y="4767944"/>
            <a:ext cx="370071" cy="381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47069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EF7ADA2-4202-8F91-AC43-6FF0EF60A64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37791"/>
          <a:stretch/>
        </p:blipFill>
        <p:spPr>
          <a:xfrm>
            <a:off x="2582284" y="0"/>
            <a:ext cx="7027431" cy="4256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68514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EF7ADA2-4202-8F91-AC43-6FF0EF60A64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-235"/>
          <a:stretch/>
        </p:blipFill>
        <p:spPr>
          <a:xfrm>
            <a:off x="2582284" y="0"/>
            <a:ext cx="702743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95323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Picture 42">
            <a:extLst>
              <a:ext uri="{FF2B5EF4-FFF2-40B4-BE49-F238E27FC236}">
                <a16:creationId xmlns:a16="http://schemas.microsoft.com/office/drawing/2014/main" id="{6FCA0612-81DF-1928-9204-B57F6E9B81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2258" y="1681"/>
            <a:ext cx="7070832" cy="6856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425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9EB79D2-E022-68DF-0421-2020144F2F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2257" y="0"/>
            <a:ext cx="706243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98641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764A613-9B35-2A8D-B40F-5D4CD70A44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2257" y="0"/>
            <a:ext cx="706243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62393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3797D59-5FA4-3521-01E3-C599063476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2257" y="0"/>
            <a:ext cx="706243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89007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C348044-E32B-4703-9AA0-96E51466BF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2257" y="0"/>
            <a:ext cx="706243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95977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534CD87-506B-9E9D-CAD4-F9EECEA33B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2257" y="0"/>
            <a:ext cx="706243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53024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3C5E2E9-A152-FCF2-405F-A85F7EC759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2257" y="0"/>
            <a:ext cx="706243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05397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2774F8D-16B9-131E-2EAE-2E2C7991D3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2257" y="0"/>
            <a:ext cx="706243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77459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3CB0C93-5B8B-4E36-7786-0971030A5A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2257" y="0"/>
            <a:ext cx="706243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21517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71D77A1-6EF0-8E5E-EAB2-E63A1632EA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2425" y="0"/>
            <a:ext cx="708163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77113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4A65238-22E8-40F9-9826-C2ADEE84E5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2257" y="0"/>
            <a:ext cx="706243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560191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A90E0FB-B023-CF49-93AE-907CEB224E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2257" y="0"/>
            <a:ext cx="706243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52573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A67AFE2-786A-BA36-3083-AE583205D8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2257" y="0"/>
            <a:ext cx="706243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193343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326BB13-5EF3-DE06-D8B5-A454EE61DF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2257" y="9528"/>
            <a:ext cx="7062439" cy="683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232696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A0D786D-B6BA-3FE5-B00D-57C830A864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0818" y="9830"/>
            <a:ext cx="7062440" cy="6858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176814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7A00486-02D5-5F66-8FF3-BAA3F59827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2257" y="0"/>
            <a:ext cx="706243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247071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B72BC28-B82A-7841-ADD1-E7D840CA0D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2257" y="0"/>
            <a:ext cx="706243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590646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B111A87-CE63-D304-ED73-0810C9BCFB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2257" y="0"/>
            <a:ext cx="706243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725933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4FA06F4-8A97-00C9-E364-F5C63B3A35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2257" y="0"/>
            <a:ext cx="706243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918222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CFC122-27E5-CBC6-F051-E26CD31D75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“Folding analogy”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7647BB56-22C5-5CAE-76E3-1C36337BAB7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09599" y="1791154"/>
            <a:ext cx="10972802" cy="3918858"/>
          </a:xfrm>
        </p:spPr>
      </p:pic>
    </p:spTree>
    <p:extLst>
      <p:ext uri="{BB962C8B-B14F-4D97-AF65-F5344CB8AC3E}">
        <p14:creationId xmlns:p14="http://schemas.microsoft.com/office/powerpoint/2010/main" val="241919189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94A0DF-B6E5-F55E-7E00-0E65EC2E39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Comparing to shallow with six hidden units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01B2443-E5E9-3EB0-2315-BD68A0D5CF2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90" b="76611"/>
          <a:stretch/>
        </p:blipFill>
        <p:spPr>
          <a:xfrm>
            <a:off x="903515" y="1690688"/>
            <a:ext cx="6866513" cy="160019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B33A882-3F6A-4E8C-2F75-C373B95A92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3228" y="3567113"/>
            <a:ext cx="3666170" cy="304890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709405E-D33C-C275-7243-0733FAB371BF}"/>
              </a:ext>
            </a:extLst>
          </p:cNvPr>
          <p:cNvSpPr txBox="1"/>
          <p:nvPr/>
        </p:nvSpPr>
        <p:spPr>
          <a:xfrm>
            <a:off x="8850086" y="2416629"/>
            <a:ext cx="220637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20 parameters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(at least) 9 regions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FD596DC-532D-DCF1-C574-96A2E512BDEC}"/>
              </a:ext>
            </a:extLst>
          </p:cNvPr>
          <p:cNvSpPr txBox="1"/>
          <p:nvPr/>
        </p:nvSpPr>
        <p:spPr>
          <a:xfrm>
            <a:off x="8850086" y="4768400"/>
            <a:ext cx="183293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19 parameters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Max 7 regions</a:t>
            </a:r>
          </a:p>
        </p:txBody>
      </p:sp>
    </p:spTree>
    <p:extLst>
      <p:ext uri="{BB962C8B-B14F-4D97-AF65-F5344CB8AC3E}">
        <p14:creationId xmlns:p14="http://schemas.microsoft.com/office/powerpoint/2010/main" val="112119343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376BF3-32A7-72E5-5301-0FD73B8EC9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Composing networks in 2D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8DF5B62-12DE-FAA5-C0F7-9584A75F0E9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72343" y="1690688"/>
            <a:ext cx="8033657" cy="4679800"/>
          </a:xfrm>
        </p:spPr>
      </p:pic>
    </p:spTree>
    <p:extLst>
      <p:ext uri="{BB962C8B-B14F-4D97-AF65-F5344CB8AC3E}">
        <p14:creationId xmlns:p14="http://schemas.microsoft.com/office/powerpoint/2010/main" val="103984387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8C0AE9-5BC0-2997-085E-36B1DBF72D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Deep neural networks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9FC52E-32C3-181F-9049-901895513B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Composing two networks</a:t>
            </a:r>
          </a:p>
          <a:p>
            <a:r>
              <a:rPr lang="en-US" dirty="0">
                <a:solidFill>
                  <a:srgbClr val="D18362"/>
                </a:solidFill>
              </a:rPr>
              <a:t>Combining the two networks into one</a:t>
            </a:r>
          </a:p>
          <a:p>
            <a:r>
              <a:rPr lang="en-US" dirty="0"/>
              <a:t>Hyperparameters</a:t>
            </a:r>
          </a:p>
          <a:p>
            <a:r>
              <a:rPr lang="en-US" dirty="0"/>
              <a:t>Notation change and general case</a:t>
            </a:r>
          </a:p>
          <a:p>
            <a:r>
              <a:rPr lang="en-US" dirty="0"/>
              <a:t>Shallow vs. deep networks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333412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6B3347-C652-33A6-EB36-6D7ECE9D93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Combine two networks into one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BF01EABB-95A7-E824-CFA1-5C959F6CBCE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35158" y="5363754"/>
            <a:ext cx="8175171" cy="105416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73186D5-DE92-4F2F-BE71-0D6C705DDC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9096" y="1793829"/>
            <a:ext cx="2244660" cy="117926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6BDA6F8-3676-44BE-4134-17442AEBEA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22504" y="2244114"/>
            <a:ext cx="3877714" cy="28124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DF6149D-8F70-6613-1F66-242361A8ADD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19096" y="3381031"/>
            <a:ext cx="2244660" cy="120425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EB90D08-BD9C-E3C1-11EA-2FBD22A52FF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02859" y="3820543"/>
            <a:ext cx="3877714" cy="32522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FDBD5D5-BC93-FC8D-CAE0-7B3BF14B6E8C}"/>
              </a:ext>
            </a:extLst>
          </p:cNvPr>
          <p:cNvSpPr txBox="1"/>
          <p:nvPr/>
        </p:nvSpPr>
        <p:spPr>
          <a:xfrm>
            <a:off x="729341" y="2233228"/>
            <a:ext cx="12264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Network 1: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6A94834-A89A-8CF9-AEF4-5DE4ADA4ED4A}"/>
              </a:ext>
            </a:extLst>
          </p:cNvPr>
          <p:cNvSpPr txBox="1"/>
          <p:nvPr/>
        </p:nvSpPr>
        <p:spPr>
          <a:xfrm>
            <a:off x="743868" y="3798491"/>
            <a:ext cx="12264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Network 2: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4E44C3A-5818-AC73-A77F-9139F014DAF5}"/>
              </a:ext>
            </a:extLst>
          </p:cNvPr>
          <p:cNvSpPr txBox="1"/>
          <p:nvPr/>
        </p:nvSpPr>
        <p:spPr>
          <a:xfrm>
            <a:off x="729341" y="4805714"/>
            <a:ext cx="4727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Hidden units of second network in terms of first:</a:t>
            </a:r>
          </a:p>
        </p:txBody>
      </p:sp>
    </p:spTree>
    <p:extLst>
      <p:ext uri="{BB962C8B-B14F-4D97-AF65-F5344CB8AC3E}">
        <p14:creationId xmlns:p14="http://schemas.microsoft.com/office/powerpoint/2010/main" val="322610833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DD2828-B417-4707-A663-E521FB22D7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Create new variables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33299B01-909B-BCC7-6BD8-9F6D87FAECE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06386" y="2277820"/>
            <a:ext cx="8175171" cy="105416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EF4D2E4-8F30-FDB3-0C41-3C5080471B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7802" y="4023166"/>
            <a:ext cx="5060040" cy="1295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962696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81903A-B8BB-1630-D37C-7A0960BCBC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Two-layer network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E65FBA6-89FE-CEB8-C01E-3D5365A56B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6525" y="4463380"/>
            <a:ext cx="9180945" cy="196396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C10D3A3-B6C6-89D0-2253-15664BF250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2069" y="1782760"/>
            <a:ext cx="2244660" cy="117926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62E8346-1D3B-38E8-CDEC-F343B1C0D3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9026" y="3570753"/>
            <a:ext cx="3877714" cy="3252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7CA9EB1-26E3-D1A2-13A0-379EAC4EB71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62227" y="1782760"/>
            <a:ext cx="4766129" cy="1220594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8E5CE39-9FCE-4C21-5660-8BC78AD9EE6F}"/>
              </a:ext>
            </a:extLst>
          </p:cNvPr>
          <p:cNvCxnSpPr/>
          <p:nvPr/>
        </p:nvCxnSpPr>
        <p:spPr>
          <a:xfrm>
            <a:off x="2242069" y="4147457"/>
            <a:ext cx="716318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9410292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81903A-B8BB-1630-D37C-7A0960BCBC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Two-layer network as one equation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C10D3A3-B6C6-89D0-2253-15664BF250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2069" y="1782760"/>
            <a:ext cx="2244660" cy="117926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62E8346-1D3B-38E8-CDEC-F343B1C0D3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9026" y="3570753"/>
            <a:ext cx="3877714" cy="3252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D7B49A8-0C66-1CD9-58D3-E970938CE6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8173" y="4594256"/>
            <a:ext cx="10559419" cy="1325563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0A4FB224-E781-D819-C2E7-DB445CCA4688}"/>
              </a:ext>
            </a:extLst>
          </p:cNvPr>
          <p:cNvCxnSpPr/>
          <p:nvPr/>
        </p:nvCxnSpPr>
        <p:spPr>
          <a:xfrm>
            <a:off x="2242069" y="4147457"/>
            <a:ext cx="716318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DE5CE47E-E784-9A71-FBED-815855BDD82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97643" y="1709483"/>
            <a:ext cx="4766129" cy="1220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694538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81903A-B8BB-1630-D37C-7A0960BCBC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Networks as composing functions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E65FBA6-89FE-CEB8-C01E-3D5365A56B1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931"/>
          <a:stretch/>
        </p:blipFill>
        <p:spPr>
          <a:xfrm>
            <a:off x="1436525" y="4463380"/>
            <a:ext cx="8911807" cy="196396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C10D3A3-B6C6-89D0-2253-15664BF250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2069" y="1782760"/>
            <a:ext cx="2244660" cy="1179260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8E5CE39-9FCE-4C21-5660-8BC78AD9EE6F}"/>
              </a:ext>
            </a:extLst>
          </p:cNvPr>
          <p:cNvCxnSpPr/>
          <p:nvPr/>
        </p:nvCxnSpPr>
        <p:spPr>
          <a:xfrm>
            <a:off x="2242069" y="4147457"/>
            <a:ext cx="716318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Oval 2">
            <a:extLst>
              <a:ext uri="{FF2B5EF4-FFF2-40B4-BE49-F238E27FC236}">
                <a16:creationId xmlns:a16="http://schemas.microsoft.com/office/drawing/2014/main" id="{ED68C052-869C-BD8D-9AB7-3301B725A46F}"/>
              </a:ext>
            </a:extLst>
          </p:cNvPr>
          <p:cNvSpPr/>
          <p:nvPr/>
        </p:nvSpPr>
        <p:spPr>
          <a:xfrm>
            <a:off x="6766560" y="1572768"/>
            <a:ext cx="3850910" cy="704088"/>
          </a:xfrm>
          <a:prstGeom prst="ellipse">
            <a:avLst/>
          </a:prstGeom>
          <a:noFill/>
          <a:ln w="28575">
            <a:solidFill>
              <a:srgbClr val="D1836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339FB4AE-C3BC-F281-D1BF-AFF43893715A}"/>
              </a:ext>
            </a:extLst>
          </p:cNvPr>
          <p:cNvSpPr/>
          <p:nvPr/>
        </p:nvSpPr>
        <p:spPr>
          <a:xfrm>
            <a:off x="6373368" y="4460331"/>
            <a:ext cx="502920" cy="1894735"/>
          </a:xfrm>
          <a:prstGeom prst="ellipse">
            <a:avLst/>
          </a:prstGeom>
          <a:noFill/>
          <a:ln w="28575">
            <a:solidFill>
              <a:srgbClr val="D1836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F278E3E-1A52-118B-1B4C-4D5D6076C42A}"/>
              </a:ext>
            </a:extLst>
          </p:cNvPr>
          <p:cNvSpPr txBox="1"/>
          <p:nvPr/>
        </p:nvSpPr>
        <p:spPr>
          <a:xfrm>
            <a:off x="2049984" y="3316227"/>
            <a:ext cx="74323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Consider the pre-activations at the second hidden units</a:t>
            </a:r>
          </a:p>
          <a:p>
            <a:r>
              <a:rPr lang="en-US" dirty="0"/>
              <a:t>At this point, it’s a one--layer network with three outputs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9B458D3-C078-62A6-A089-D70036AC92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97643" y="1709483"/>
            <a:ext cx="4766129" cy="1220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074705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81903A-B8BB-1630-D37C-7A0960BCBC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Networks as composing functions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E65FBA6-89FE-CEB8-C01E-3D5365A56B1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41945"/>
          <a:stretch/>
        </p:blipFill>
        <p:spPr>
          <a:xfrm>
            <a:off x="1436525" y="4463380"/>
            <a:ext cx="5330035" cy="196396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C10D3A3-B6C6-89D0-2253-15664BF250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2069" y="1782760"/>
            <a:ext cx="2244660" cy="1179260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8E5CE39-9FCE-4C21-5660-8BC78AD9EE6F}"/>
              </a:ext>
            </a:extLst>
          </p:cNvPr>
          <p:cNvCxnSpPr/>
          <p:nvPr/>
        </p:nvCxnSpPr>
        <p:spPr>
          <a:xfrm>
            <a:off x="2242069" y="4147457"/>
            <a:ext cx="716318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Oval 2">
            <a:extLst>
              <a:ext uri="{FF2B5EF4-FFF2-40B4-BE49-F238E27FC236}">
                <a16:creationId xmlns:a16="http://schemas.microsoft.com/office/drawing/2014/main" id="{ED68C052-869C-BD8D-9AB7-3301B725A46F}"/>
              </a:ext>
            </a:extLst>
          </p:cNvPr>
          <p:cNvSpPr/>
          <p:nvPr/>
        </p:nvSpPr>
        <p:spPr>
          <a:xfrm>
            <a:off x="6766560" y="1572768"/>
            <a:ext cx="3850910" cy="704088"/>
          </a:xfrm>
          <a:prstGeom prst="ellipse">
            <a:avLst/>
          </a:prstGeom>
          <a:noFill/>
          <a:ln w="28575">
            <a:solidFill>
              <a:srgbClr val="D1836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339FB4AE-C3BC-F281-D1BF-AFF43893715A}"/>
              </a:ext>
            </a:extLst>
          </p:cNvPr>
          <p:cNvSpPr/>
          <p:nvPr/>
        </p:nvSpPr>
        <p:spPr>
          <a:xfrm>
            <a:off x="6373368" y="4460331"/>
            <a:ext cx="502920" cy="1894735"/>
          </a:xfrm>
          <a:prstGeom prst="ellipse">
            <a:avLst/>
          </a:prstGeom>
          <a:noFill/>
          <a:ln w="28575">
            <a:solidFill>
              <a:srgbClr val="D1836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F278E3E-1A52-118B-1B4C-4D5D6076C42A}"/>
              </a:ext>
            </a:extLst>
          </p:cNvPr>
          <p:cNvSpPr txBox="1"/>
          <p:nvPr/>
        </p:nvSpPr>
        <p:spPr>
          <a:xfrm>
            <a:off x="2049984" y="3316227"/>
            <a:ext cx="74323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Consider the pre-activations at the second hidden units</a:t>
            </a:r>
          </a:p>
          <a:p>
            <a:r>
              <a:rPr lang="en-US" dirty="0"/>
              <a:t>At this point, it’s a one--layer network with three outputs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44F60C1-5A43-8BF7-FF31-395296E221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97643" y="1709483"/>
            <a:ext cx="4766129" cy="1220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036442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Content Placeholder 16">
            <a:extLst>
              <a:ext uri="{FF2B5EF4-FFF2-40B4-BE49-F238E27FC236}">
                <a16:creationId xmlns:a16="http://schemas.microsoft.com/office/drawing/2014/main" id="{DD459B30-4723-490B-39B1-DDC73B13857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b="76396"/>
          <a:stretch/>
        </p:blipFill>
        <p:spPr>
          <a:xfrm>
            <a:off x="654852" y="212725"/>
            <a:ext cx="10894891" cy="3107418"/>
          </a:xfrm>
        </p:spPr>
      </p:pic>
    </p:spTree>
    <p:extLst>
      <p:ext uri="{BB962C8B-B14F-4D97-AF65-F5344CB8AC3E}">
        <p14:creationId xmlns:p14="http://schemas.microsoft.com/office/powerpoint/2010/main" val="134083498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Content Placeholder 16">
            <a:extLst>
              <a:ext uri="{FF2B5EF4-FFF2-40B4-BE49-F238E27FC236}">
                <a16:creationId xmlns:a16="http://schemas.microsoft.com/office/drawing/2014/main" id="{DD459B30-4723-490B-39B1-DDC73B13857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b="51342"/>
          <a:stretch/>
        </p:blipFill>
        <p:spPr>
          <a:xfrm>
            <a:off x="654852" y="212724"/>
            <a:ext cx="10894891" cy="6405789"/>
          </a:xfrm>
        </p:spPr>
      </p:pic>
    </p:spTree>
    <p:extLst>
      <p:ext uri="{BB962C8B-B14F-4D97-AF65-F5344CB8AC3E}">
        <p14:creationId xmlns:p14="http://schemas.microsoft.com/office/powerpoint/2010/main" val="297699319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Content Placeholder 16">
            <a:extLst>
              <a:ext uri="{FF2B5EF4-FFF2-40B4-BE49-F238E27FC236}">
                <a16:creationId xmlns:a16="http://schemas.microsoft.com/office/drawing/2014/main" id="{DD459B30-4723-490B-39B1-DDC73B13857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23935" b="26948"/>
          <a:stretch/>
        </p:blipFill>
        <p:spPr>
          <a:xfrm>
            <a:off x="654852" y="108857"/>
            <a:ext cx="10894891" cy="6466114"/>
          </a:xfrm>
        </p:spPr>
      </p:pic>
    </p:spTree>
    <p:extLst>
      <p:ext uri="{BB962C8B-B14F-4D97-AF65-F5344CB8AC3E}">
        <p14:creationId xmlns:p14="http://schemas.microsoft.com/office/powerpoint/2010/main" val="102574804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6">
            <a:extLst>
              <a:ext uri="{FF2B5EF4-FFF2-40B4-BE49-F238E27FC236}">
                <a16:creationId xmlns:a16="http://schemas.microsoft.com/office/drawing/2014/main" id="{7E9C0FAE-6BC9-0B36-8D70-44AB6263550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48494" b="75"/>
          <a:stretch/>
        </p:blipFill>
        <p:spPr>
          <a:xfrm>
            <a:off x="654848" y="87086"/>
            <a:ext cx="10894891" cy="6770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708153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8C0AE9-5BC0-2997-085E-36B1DBF72D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Deep neural networks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9FC52E-32C3-181F-9049-901895513B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Composing two networks</a:t>
            </a:r>
          </a:p>
          <a:p>
            <a:r>
              <a:rPr lang="en-US" dirty="0"/>
              <a:t>Combining the two networks into one</a:t>
            </a:r>
          </a:p>
          <a:p>
            <a:r>
              <a:rPr lang="en-US" dirty="0">
                <a:solidFill>
                  <a:srgbClr val="D18362"/>
                </a:solidFill>
              </a:rPr>
              <a:t>Hyperparameters</a:t>
            </a:r>
          </a:p>
          <a:p>
            <a:r>
              <a:rPr lang="en-US" dirty="0"/>
              <a:t>Notation change and general case</a:t>
            </a:r>
          </a:p>
          <a:p>
            <a:r>
              <a:rPr lang="en-US" dirty="0"/>
              <a:t>Shallow vs. deep networks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774214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659B32-D5A8-71C2-76DA-F3A0608622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Hyperparameters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2B08D86-70AE-52E9-AEF8-DA0EFB3E290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K layers = </a:t>
                </a:r>
                <a:r>
                  <a:rPr lang="en-US" dirty="0">
                    <a:solidFill>
                      <a:srgbClr val="D18362"/>
                    </a:solidFill>
                  </a:rPr>
                  <a:t>depth</a:t>
                </a:r>
                <a:r>
                  <a:rPr lang="en-US" dirty="0"/>
                  <a:t> </a:t>
                </a:r>
                <a:r>
                  <a:rPr lang="en-US" dirty="0">
                    <a:solidFill>
                      <a:srgbClr val="D18362"/>
                    </a:solidFill>
                  </a:rPr>
                  <a:t>of network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CA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b>
                        <m:r>
                          <a:rPr lang="en-CA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en-US" dirty="0"/>
                  <a:t> hidden units per layer = </a:t>
                </a:r>
                <a:r>
                  <a:rPr lang="en-US" dirty="0">
                    <a:solidFill>
                      <a:srgbClr val="D18362"/>
                    </a:solidFill>
                  </a:rPr>
                  <a:t>width of network</a:t>
                </a:r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These are called </a:t>
                </a:r>
                <a:r>
                  <a:rPr lang="en-US" dirty="0">
                    <a:solidFill>
                      <a:srgbClr val="D18362"/>
                    </a:solidFill>
                  </a:rPr>
                  <a:t>hyperparameters</a:t>
                </a:r>
                <a:r>
                  <a:rPr lang="en-US" dirty="0"/>
                  <a:t> – chosen before training the network</a:t>
                </a:r>
              </a:p>
              <a:p>
                <a:r>
                  <a:rPr lang="en-US" dirty="0"/>
                  <a:t>Can try retraining with different hyperparameters – </a:t>
                </a:r>
                <a:r>
                  <a:rPr lang="en-US" dirty="0">
                    <a:solidFill>
                      <a:srgbClr val="D18362"/>
                    </a:solidFill>
                  </a:rPr>
                  <a:t>hyperparameter optimization</a:t>
                </a:r>
                <a:r>
                  <a:rPr lang="en-US" dirty="0"/>
                  <a:t> or </a:t>
                </a:r>
                <a:r>
                  <a:rPr lang="en-US" dirty="0">
                    <a:solidFill>
                      <a:srgbClr val="D18362"/>
                    </a:solidFill>
                  </a:rPr>
                  <a:t>hyperparameter search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2B08D86-70AE-52E9-AEF8-DA0EFB3E290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 t="-23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0242535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8C0AE9-5BC0-2997-085E-36B1DBF72D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Deep neural networks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9FC52E-32C3-181F-9049-901895513B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Composing two networks</a:t>
            </a:r>
          </a:p>
          <a:p>
            <a:r>
              <a:rPr lang="en-US" dirty="0"/>
              <a:t>Combining the two networks into one</a:t>
            </a:r>
          </a:p>
          <a:p>
            <a:r>
              <a:rPr lang="en-US" dirty="0"/>
              <a:t>Hyperparameters</a:t>
            </a:r>
          </a:p>
          <a:p>
            <a:r>
              <a:rPr lang="en-US" dirty="0">
                <a:solidFill>
                  <a:srgbClr val="D18362"/>
                </a:solidFill>
              </a:rPr>
              <a:t>Notation change and general case</a:t>
            </a:r>
          </a:p>
          <a:p>
            <a:r>
              <a:rPr lang="en-US" dirty="0"/>
              <a:t>Shallow vs. deep networks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027700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3D3F67-1B4A-4B45-09BB-8C97AD8BC0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Notation change #1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C1240D7-34EC-7967-95A1-5D17540C2C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1909" y="1782761"/>
            <a:ext cx="1955427" cy="102730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969708F-B5E3-27C7-1FE0-6558791551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3110" y="1821312"/>
            <a:ext cx="3390069" cy="992589"/>
          </a:xfrm>
          <a:prstGeom prst="rect">
            <a:avLst/>
          </a:prstGeom>
        </p:spPr>
      </p:pic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216DB65E-D1C4-A7E7-C054-D8D94E93C190}"/>
              </a:ext>
            </a:extLst>
          </p:cNvPr>
          <p:cNvCxnSpPr>
            <a:cxnSpLocks/>
          </p:cNvCxnSpPr>
          <p:nvPr/>
        </p:nvCxnSpPr>
        <p:spPr>
          <a:xfrm>
            <a:off x="3191256" y="2372389"/>
            <a:ext cx="283464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7385777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3D3F67-1B4A-4B45-09BB-8C97AD8BC0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Notation change #1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C1240D7-34EC-7967-95A1-5D17540C2C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1909" y="1782761"/>
            <a:ext cx="1955427" cy="102730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969708F-B5E3-27C7-1FE0-6558791551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3110" y="1821312"/>
            <a:ext cx="3390069" cy="992589"/>
          </a:xfrm>
          <a:prstGeom prst="rect">
            <a:avLst/>
          </a:prstGeom>
        </p:spPr>
      </p:pic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216DB65E-D1C4-A7E7-C054-D8D94E93C190}"/>
              </a:ext>
            </a:extLst>
          </p:cNvPr>
          <p:cNvCxnSpPr>
            <a:cxnSpLocks/>
          </p:cNvCxnSpPr>
          <p:nvPr/>
        </p:nvCxnSpPr>
        <p:spPr>
          <a:xfrm>
            <a:off x="3191256" y="2372389"/>
            <a:ext cx="283464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97A5923B-7544-8E4B-6F5C-A85E985E53D8}"/>
              </a:ext>
            </a:extLst>
          </p:cNvPr>
          <p:cNvCxnSpPr>
            <a:cxnSpLocks/>
          </p:cNvCxnSpPr>
          <p:nvPr/>
        </p:nvCxnSpPr>
        <p:spPr>
          <a:xfrm>
            <a:off x="5221224" y="4161565"/>
            <a:ext cx="87477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CD7E0F86-AD21-7D2D-D7B2-942D67E706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15688" y="3631109"/>
            <a:ext cx="5352347" cy="99258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9034047-2F78-D8C9-7D71-92759360876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8199" y="3558637"/>
            <a:ext cx="4011395" cy="1027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586375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3D3F67-1B4A-4B45-09BB-8C97AD8BC0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Notation change #1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C1240D7-34EC-7967-95A1-5D17540C2C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1909" y="1782761"/>
            <a:ext cx="1955427" cy="102730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2461BC7-6E11-8AFE-68D3-2D1F6DF50C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1909" y="5609228"/>
            <a:ext cx="3492226" cy="29289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969708F-B5E3-27C7-1FE0-6558791551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53110" y="1821312"/>
            <a:ext cx="3390069" cy="99258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838EE00-72CE-7BCA-94C4-33B16B540AB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53110" y="3631109"/>
            <a:ext cx="5352346" cy="99258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B2F4935-1476-F155-594D-9739A98C11F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81814" y="5206219"/>
            <a:ext cx="3534408" cy="1018788"/>
          </a:xfrm>
          <a:prstGeom prst="rect">
            <a:avLst/>
          </a:prstGeom>
        </p:spPr>
      </p:pic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216DB65E-D1C4-A7E7-C054-D8D94E93C190}"/>
              </a:ext>
            </a:extLst>
          </p:cNvPr>
          <p:cNvCxnSpPr>
            <a:cxnSpLocks/>
          </p:cNvCxnSpPr>
          <p:nvPr/>
        </p:nvCxnSpPr>
        <p:spPr>
          <a:xfrm>
            <a:off x="3191256" y="2372389"/>
            <a:ext cx="283464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97A5923B-7544-8E4B-6F5C-A85E985E53D8}"/>
              </a:ext>
            </a:extLst>
          </p:cNvPr>
          <p:cNvCxnSpPr>
            <a:cxnSpLocks/>
          </p:cNvCxnSpPr>
          <p:nvPr/>
        </p:nvCxnSpPr>
        <p:spPr>
          <a:xfrm>
            <a:off x="5221224" y="4161565"/>
            <a:ext cx="87477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FE2EA15E-7D61-2483-3650-2B6432C14B5D}"/>
              </a:ext>
            </a:extLst>
          </p:cNvPr>
          <p:cNvCxnSpPr>
            <a:cxnSpLocks/>
          </p:cNvCxnSpPr>
          <p:nvPr/>
        </p:nvCxnSpPr>
        <p:spPr>
          <a:xfrm>
            <a:off x="4709160" y="5758717"/>
            <a:ext cx="138684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B06E10B1-FDF6-CEF9-6578-7C5BE19110C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8199" y="3558637"/>
            <a:ext cx="4011395" cy="1027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114529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3D3F67-1B4A-4B45-09BB-8C97AD8BC0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Notation change #2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969708F-B5E3-27C7-1FE0-6558791551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821312"/>
            <a:ext cx="3390069" cy="99258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838EE00-72CE-7BCA-94C4-33B16B540A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3665270"/>
            <a:ext cx="5352346" cy="99258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B2F4935-1476-F155-594D-9739A98C11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" y="4999834"/>
            <a:ext cx="3534408" cy="1018788"/>
          </a:xfrm>
          <a:prstGeom prst="rect">
            <a:avLst/>
          </a:prstGeom>
        </p:spPr>
      </p:pic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216DB65E-D1C4-A7E7-C054-D8D94E93C190}"/>
              </a:ext>
            </a:extLst>
          </p:cNvPr>
          <p:cNvCxnSpPr>
            <a:cxnSpLocks/>
          </p:cNvCxnSpPr>
          <p:nvPr/>
        </p:nvCxnSpPr>
        <p:spPr>
          <a:xfrm>
            <a:off x="4489704" y="2317606"/>
            <a:ext cx="283464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97A5923B-7544-8E4B-6F5C-A85E985E53D8}"/>
              </a:ext>
            </a:extLst>
          </p:cNvPr>
          <p:cNvCxnSpPr>
            <a:cxnSpLocks/>
          </p:cNvCxnSpPr>
          <p:nvPr/>
        </p:nvCxnSpPr>
        <p:spPr>
          <a:xfrm>
            <a:off x="6336792" y="4161564"/>
            <a:ext cx="87477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FE2EA15E-7D61-2483-3650-2B6432C14B5D}"/>
              </a:ext>
            </a:extLst>
          </p:cNvPr>
          <p:cNvCxnSpPr>
            <a:cxnSpLocks/>
          </p:cNvCxnSpPr>
          <p:nvPr/>
        </p:nvCxnSpPr>
        <p:spPr>
          <a:xfrm>
            <a:off x="4709160" y="5509228"/>
            <a:ext cx="250240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>
            <a:extLst>
              <a:ext uri="{FF2B5EF4-FFF2-40B4-BE49-F238E27FC236}">
                <a16:creationId xmlns:a16="http://schemas.microsoft.com/office/drawing/2014/main" id="{D87AC9C6-5174-A1AE-F94A-8748FBE6D6A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95006" y="2082656"/>
            <a:ext cx="2984500" cy="4699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18701DE-8FC3-2FB8-E284-D8AABEE4122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95006" y="3913914"/>
            <a:ext cx="3378200" cy="4953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273C5BC-E396-2545-5CB1-94643ABF95C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99582" y="5244284"/>
            <a:ext cx="2768600" cy="5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427419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4971C7-38A2-1186-9CA7-0845D699D6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Notation change #3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45956DDA-4FE9-817F-CC34-F9ECA0446DFD}"/>
              </a:ext>
            </a:extLst>
          </p:cNvPr>
          <p:cNvCxnSpPr>
            <a:cxnSpLocks/>
          </p:cNvCxnSpPr>
          <p:nvPr/>
        </p:nvCxnSpPr>
        <p:spPr>
          <a:xfrm>
            <a:off x="4608576" y="3898420"/>
            <a:ext cx="260299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3A6790E2-C5CE-0AF6-0146-7FEDC9BE380F}"/>
              </a:ext>
            </a:extLst>
          </p:cNvPr>
          <p:cNvCxnSpPr>
            <a:cxnSpLocks/>
          </p:cNvCxnSpPr>
          <p:nvPr/>
        </p:nvCxnSpPr>
        <p:spPr>
          <a:xfrm>
            <a:off x="4709160" y="5509228"/>
            <a:ext cx="250240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8C35B408-E384-8D3B-1E3F-95C00BD81E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2082656"/>
            <a:ext cx="2984500" cy="4699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CC3735E-B286-601A-5F42-EEB5CC09E0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3650770"/>
            <a:ext cx="3378200" cy="4953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9B2C471-8EC3-51F8-3A60-7EA072182D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6150" y="5244284"/>
            <a:ext cx="2768600" cy="5080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ABEDC5AE-ABBC-15BB-1541-9F3E59FF119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91348" y="2073512"/>
            <a:ext cx="3492500" cy="46990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A1EE417E-0C4A-3030-2725-59D58CF0B4E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91348" y="3676170"/>
            <a:ext cx="3695700" cy="46990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8AA0EF08-C4E4-77FA-64AA-3F87F9C8F19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56626" y="5265896"/>
            <a:ext cx="3009900" cy="444500"/>
          </a:xfrm>
          <a:prstGeom prst="rect">
            <a:avLst/>
          </a:prstGeom>
        </p:spPr>
      </p:pic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1071F3AB-CEDF-2D37-5BBC-8B0957A7B8C0}"/>
              </a:ext>
            </a:extLst>
          </p:cNvPr>
          <p:cNvCxnSpPr>
            <a:cxnSpLocks/>
          </p:cNvCxnSpPr>
          <p:nvPr/>
        </p:nvCxnSpPr>
        <p:spPr>
          <a:xfrm>
            <a:off x="4514088" y="2390758"/>
            <a:ext cx="260299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014610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4971C7-38A2-1186-9CA7-0845D699D6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Notation change #3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E0382054-B2D6-F3B9-767C-9DADBD4ADE6C}"/>
              </a:ext>
            </a:extLst>
          </p:cNvPr>
          <p:cNvCxnSpPr>
            <a:cxnSpLocks/>
          </p:cNvCxnSpPr>
          <p:nvPr/>
        </p:nvCxnSpPr>
        <p:spPr>
          <a:xfrm flipH="1">
            <a:off x="10716768" y="1434802"/>
            <a:ext cx="92964" cy="5970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45956DDA-4FE9-817F-CC34-F9ECA0446DFD}"/>
              </a:ext>
            </a:extLst>
          </p:cNvPr>
          <p:cNvCxnSpPr>
            <a:cxnSpLocks/>
          </p:cNvCxnSpPr>
          <p:nvPr/>
        </p:nvCxnSpPr>
        <p:spPr>
          <a:xfrm>
            <a:off x="4608576" y="3898420"/>
            <a:ext cx="260299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3A6790E2-C5CE-0AF6-0146-7FEDC9BE380F}"/>
              </a:ext>
            </a:extLst>
          </p:cNvPr>
          <p:cNvCxnSpPr>
            <a:cxnSpLocks/>
          </p:cNvCxnSpPr>
          <p:nvPr/>
        </p:nvCxnSpPr>
        <p:spPr>
          <a:xfrm>
            <a:off x="4709160" y="5509228"/>
            <a:ext cx="250240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8C35B408-E384-8D3B-1E3F-95C00BD81E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2082656"/>
            <a:ext cx="2984500" cy="4699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CC3735E-B286-601A-5F42-EEB5CC09E0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3650770"/>
            <a:ext cx="3378200" cy="4953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9B2C471-8EC3-51F8-3A60-7EA072182D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6150" y="5244284"/>
            <a:ext cx="2768600" cy="5080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ABEDC5AE-ABBC-15BB-1541-9F3E59FF119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91348" y="2073512"/>
            <a:ext cx="3492500" cy="46990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A1EE417E-0C4A-3030-2725-59D58CF0B4E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91348" y="3676170"/>
            <a:ext cx="3695700" cy="46990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8AA0EF08-C4E4-77FA-64AA-3F87F9C8F19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56626" y="5265896"/>
            <a:ext cx="3009900" cy="444500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9F6919BE-7D14-8F15-CA8A-93931680DA9A}"/>
              </a:ext>
            </a:extLst>
          </p:cNvPr>
          <p:cNvSpPr txBox="1"/>
          <p:nvPr/>
        </p:nvSpPr>
        <p:spPr>
          <a:xfrm>
            <a:off x="7698994" y="901684"/>
            <a:ext cx="10789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D18362"/>
                </a:solidFill>
              </a:rPr>
              <a:t>Bias vector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FDE5C06-D545-C791-F0E6-8A8BA4894B83}"/>
              </a:ext>
            </a:extLst>
          </p:cNvPr>
          <p:cNvSpPr txBox="1"/>
          <p:nvPr/>
        </p:nvSpPr>
        <p:spPr>
          <a:xfrm>
            <a:off x="10463911" y="843240"/>
            <a:ext cx="10789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D18362"/>
                </a:solidFill>
              </a:rPr>
              <a:t>Weight matrix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C2157243-95BF-2806-AC7A-0C7889EB7274}"/>
              </a:ext>
            </a:extLst>
          </p:cNvPr>
          <p:cNvCxnSpPr>
            <a:cxnSpLocks/>
          </p:cNvCxnSpPr>
          <p:nvPr/>
        </p:nvCxnSpPr>
        <p:spPr>
          <a:xfrm>
            <a:off x="8592185" y="1471891"/>
            <a:ext cx="877316" cy="43759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1071F3AB-CEDF-2D37-5BBC-8B0957A7B8C0}"/>
              </a:ext>
            </a:extLst>
          </p:cNvPr>
          <p:cNvCxnSpPr>
            <a:cxnSpLocks/>
          </p:cNvCxnSpPr>
          <p:nvPr/>
        </p:nvCxnSpPr>
        <p:spPr>
          <a:xfrm>
            <a:off x="4514088" y="2390758"/>
            <a:ext cx="260299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7143320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7658C1-F663-2025-FB63-34934B0586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General equations for deep network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DB10D53-3B94-618B-5BA0-7B67B28590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0093" y="1690688"/>
            <a:ext cx="4271813" cy="317525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B034B76-71C4-5E9B-2B5B-7AF94DE858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1369" y="5782075"/>
            <a:ext cx="10682431" cy="409430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FEAF56C-44ED-95EA-4914-1322A79CCB52}"/>
              </a:ext>
            </a:extLst>
          </p:cNvPr>
          <p:cNvCxnSpPr/>
          <p:nvPr/>
        </p:nvCxnSpPr>
        <p:spPr>
          <a:xfrm>
            <a:off x="2296933" y="5345321"/>
            <a:ext cx="716318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0608490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5F4B86-4F4B-087A-1794-C2F285F471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260D8C2-577C-654C-D8CA-D35099191E1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56051" y="1718120"/>
            <a:ext cx="9279897" cy="4306824"/>
          </a:xfrm>
        </p:spPr>
      </p:pic>
    </p:spTree>
    <p:extLst>
      <p:ext uri="{BB962C8B-B14F-4D97-AF65-F5344CB8AC3E}">
        <p14:creationId xmlns:p14="http://schemas.microsoft.com/office/powerpoint/2010/main" val="311502103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8C0AE9-5BC0-2997-085E-36B1DBF72D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Deep neural networks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9FC52E-32C3-181F-9049-901895513B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Composing two networks</a:t>
            </a:r>
          </a:p>
          <a:p>
            <a:r>
              <a:rPr lang="en-US" dirty="0"/>
              <a:t>Combining the two networks into one</a:t>
            </a:r>
          </a:p>
          <a:p>
            <a:r>
              <a:rPr lang="en-US" dirty="0"/>
              <a:t>Hyperparameters</a:t>
            </a:r>
          </a:p>
          <a:p>
            <a:r>
              <a:rPr lang="en-US" dirty="0"/>
              <a:t>Notation change and general case</a:t>
            </a:r>
          </a:p>
          <a:p>
            <a:r>
              <a:rPr lang="en-US" dirty="0">
                <a:solidFill>
                  <a:srgbClr val="D18362"/>
                </a:solidFill>
              </a:rPr>
              <a:t>Shallow vs. deep networks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227155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8D3219-B0F5-65D3-0027-BDDD946879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Shallow vs. deep networks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8900EE-61D2-D6FF-B7C8-49CA8D8029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The best results are created by deep networks with many layers. </a:t>
            </a:r>
          </a:p>
          <a:p>
            <a:pPr lvl="1"/>
            <a:r>
              <a:rPr lang="en-US" dirty="0"/>
              <a:t>50-1000 layers for most applications</a:t>
            </a:r>
          </a:p>
          <a:p>
            <a:pPr lvl="1"/>
            <a:r>
              <a:rPr lang="en-US" dirty="0"/>
              <a:t>Best results in </a:t>
            </a:r>
          </a:p>
          <a:p>
            <a:pPr lvl="2"/>
            <a:r>
              <a:rPr lang="en-US" dirty="0"/>
              <a:t>Computer vision</a:t>
            </a:r>
          </a:p>
          <a:p>
            <a:pPr lvl="2"/>
            <a:r>
              <a:rPr lang="en-US" dirty="0"/>
              <a:t>Natural language processing</a:t>
            </a:r>
          </a:p>
          <a:p>
            <a:pPr lvl="2"/>
            <a:r>
              <a:rPr lang="en-US" dirty="0"/>
              <a:t>Graph neural networks</a:t>
            </a:r>
          </a:p>
          <a:p>
            <a:pPr lvl="2"/>
            <a:r>
              <a:rPr lang="en-US" dirty="0"/>
              <a:t>Generative models</a:t>
            </a:r>
          </a:p>
          <a:p>
            <a:pPr lvl="2"/>
            <a:r>
              <a:rPr lang="en-US" dirty="0"/>
              <a:t>Reinforcement learning</a:t>
            </a:r>
          </a:p>
          <a:p>
            <a:pPr lvl="1"/>
            <a:endParaRPr lang="en-US" dirty="0"/>
          </a:p>
        </p:txBody>
      </p:sp>
      <p:sp>
        <p:nvSpPr>
          <p:cNvPr id="4" name="Right Brace 3">
            <a:extLst>
              <a:ext uri="{FF2B5EF4-FFF2-40B4-BE49-F238E27FC236}">
                <a16:creationId xmlns:a16="http://schemas.microsoft.com/office/drawing/2014/main" id="{49AB22BC-A5D5-4399-993D-0E25DE6EE768}"/>
              </a:ext>
            </a:extLst>
          </p:cNvPr>
          <p:cNvSpPr/>
          <p:nvPr/>
        </p:nvSpPr>
        <p:spPr>
          <a:xfrm>
            <a:off x="5449824" y="2990088"/>
            <a:ext cx="274320" cy="1856232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25868FB-9A44-3190-2C28-50E97B90EDBD}"/>
              </a:ext>
            </a:extLst>
          </p:cNvPr>
          <p:cNvSpPr txBox="1"/>
          <p:nvPr/>
        </p:nvSpPr>
        <p:spPr>
          <a:xfrm>
            <a:off x="6099050" y="3595038"/>
            <a:ext cx="26761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All use deep networks.  But why?</a:t>
            </a:r>
          </a:p>
        </p:txBody>
      </p:sp>
    </p:spTree>
    <p:extLst>
      <p:ext uri="{BB962C8B-B14F-4D97-AF65-F5344CB8AC3E}">
        <p14:creationId xmlns:p14="http://schemas.microsoft.com/office/powerpoint/2010/main" val="397072072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8D3219-B0F5-65D3-0027-BDDD946879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Shallow vs. deep networks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8900EE-61D2-D6FF-B7C8-49CA8D8029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9751142" cy="4351338"/>
          </a:xfrm>
        </p:spPr>
        <p:txBody>
          <a:bodyPr/>
          <a:lstStyle/>
          <a:p>
            <a:pPr marL="514350" indent="-514350">
              <a:buAutoNum type="arabicPeriod"/>
            </a:pPr>
            <a:r>
              <a:rPr lang="en-US" dirty="0"/>
              <a:t>Ability to approximate different functions?</a:t>
            </a:r>
          </a:p>
          <a:p>
            <a:pPr marL="514350" indent="-514350">
              <a:buAutoNum type="arabicPeriod"/>
            </a:pPr>
            <a:endParaRPr lang="en-US" dirty="0"/>
          </a:p>
          <a:p>
            <a:pPr marL="0" indent="0">
              <a:buNone/>
            </a:pPr>
            <a:r>
              <a:rPr lang="en-US" dirty="0"/>
              <a:t>Both obey the universal approximation theorem.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Argument:  One layer is enough, and for deep networks could arrange for the other layers to compute the identity function.</a:t>
            </a:r>
          </a:p>
        </p:txBody>
      </p:sp>
    </p:spTree>
    <p:extLst>
      <p:ext uri="{BB962C8B-B14F-4D97-AF65-F5344CB8AC3E}">
        <p14:creationId xmlns:p14="http://schemas.microsoft.com/office/powerpoint/2010/main" val="86137052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8D3219-B0F5-65D3-0027-BDDD946879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Shallow vs. deep networks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8900EE-61D2-D6FF-B7C8-49CA8D8029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2.  Number of linear regions per parameter</a:t>
            </a:r>
          </a:p>
          <a:p>
            <a:pPr marL="514350" indent="-514350">
              <a:buAutoNum type="arabicPeriod"/>
            </a:pPr>
            <a:endParaRPr lang="en-US" dirty="0"/>
          </a:p>
          <a:p>
            <a:r>
              <a:rPr lang="en-US" dirty="0"/>
              <a:t>Deep networks create many more regions per parameters</a:t>
            </a:r>
          </a:p>
          <a:p>
            <a:r>
              <a:rPr lang="en-US" dirty="0"/>
              <a:t>But there are dependencies between them</a:t>
            </a:r>
          </a:p>
          <a:p>
            <a:pPr lvl="1"/>
            <a:r>
              <a:rPr lang="en-US" dirty="0"/>
              <a:t>Think of folding example</a:t>
            </a:r>
          </a:p>
          <a:p>
            <a:pPr lvl="1"/>
            <a:r>
              <a:rPr lang="en-US" dirty="0"/>
              <a:t>Perhaps similar symmetries in real-world functions? Unknown	</a:t>
            </a:r>
          </a:p>
        </p:txBody>
      </p:sp>
    </p:spTree>
    <p:extLst>
      <p:ext uri="{BB962C8B-B14F-4D97-AF65-F5344CB8AC3E}">
        <p14:creationId xmlns:p14="http://schemas.microsoft.com/office/powerpoint/2010/main" val="29654654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D7C2A6-141E-DBB8-BF94-944C4F9EC3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Number of linear regions per parameter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E75F5F7-CB05-A4D2-9C24-D0C61AF0DDB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49692"/>
          <a:stretch/>
        </p:blipFill>
        <p:spPr>
          <a:xfrm>
            <a:off x="1094031" y="1741108"/>
            <a:ext cx="4877001" cy="3247200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F3F5787-3CD7-ADC0-CDA2-51173A10A761}"/>
              </a:ext>
            </a:extLst>
          </p:cNvPr>
          <p:cNvSpPr txBox="1"/>
          <p:nvPr/>
        </p:nvSpPr>
        <p:spPr>
          <a:xfrm>
            <a:off x="2185416" y="5292546"/>
            <a:ext cx="32095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5 layers</a:t>
            </a:r>
          </a:p>
          <a:p>
            <a:pPr algn="ctr"/>
            <a:r>
              <a:rPr lang="en-US" dirty="0"/>
              <a:t>10 hidden units per layer</a:t>
            </a:r>
          </a:p>
          <a:p>
            <a:pPr algn="ctr"/>
            <a:r>
              <a:rPr lang="en-US" dirty="0"/>
              <a:t>471 parameters</a:t>
            </a:r>
          </a:p>
          <a:p>
            <a:pPr algn="ctr"/>
            <a:r>
              <a:rPr lang="en-US" dirty="0"/>
              <a:t>161,501 linear regions</a:t>
            </a:r>
          </a:p>
        </p:txBody>
      </p:sp>
    </p:spTree>
    <p:extLst>
      <p:ext uri="{BB962C8B-B14F-4D97-AF65-F5344CB8AC3E}">
        <p14:creationId xmlns:p14="http://schemas.microsoft.com/office/powerpoint/2010/main" val="119292596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D7C2A6-141E-DBB8-BF94-944C4F9EC3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Number of linear regions per parameter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E75F5F7-CB05-A4D2-9C24-D0C61AF0DDB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94031" y="1741108"/>
            <a:ext cx="9695889" cy="3247767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F3F5787-3CD7-ADC0-CDA2-51173A10A761}"/>
              </a:ext>
            </a:extLst>
          </p:cNvPr>
          <p:cNvSpPr txBox="1"/>
          <p:nvPr/>
        </p:nvSpPr>
        <p:spPr>
          <a:xfrm>
            <a:off x="2185416" y="5292546"/>
            <a:ext cx="32095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5 layers</a:t>
            </a:r>
          </a:p>
          <a:p>
            <a:pPr algn="ctr"/>
            <a:r>
              <a:rPr lang="en-US" dirty="0"/>
              <a:t>10 hidden units per layer</a:t>
            </a:r>
          </a:p>
          <a:p>
            <a:pPr algn="ctr"/>
            <a:r>
              <a:rPr lang="en-US" dirty="0"/>
              <a:t>471 parameters</a:t>
            </a:r>
          </a:p>
          <a:p>
            <a:pPr algn="ctr"/>
            <a:r>
              <a:rPr lang="en-US" dirty="0"/>
              <a:t>161,501 linear regions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229B08FB-9C25-EA31-305D-FC086987D504}"/>
                  </a:ext>
                </a:extLst>
              </p:cNvPr>
              <p:cNvSpPr txBox="1"/>
              <p:nvPr/>
            </p:nvSpPr>
            <p:spPr>
              <a:xfrm>
                <a:off x="7037832" y="5362650"/>
                <a:ext cx="3209544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/>
                  <a:t>5 layers</a:t>
                </a:r>
              </a:p>
              <a:p>
                <a:pPr algn="ctr"/>
                <a:r>
                  <a:rPr lang="en-US" dirty="0"/>
                  <a:t>50 hidden units per layer</a:t>
                </a:r>
              </a:p>
              <a:p>
                <a:pPr algn="ctr"/>
                <a:r>
                  <a:rPr lang="en-US" dirty="0"/>
                  <a:t>10,801 parameters</a:t>
                </a:r>
              </a:p>
              <a:p>
                <a:pPr algn="ctr"/>
                <a:r>
                  <a:rPr lang="en-US" dirty="0"/>
                  <a:t>&gt;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CA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CA" b="0" i="1" smtClean="0">
                            <a:latin typeface="Cambria Math" panose="02040503050406030204" pitchFamily="18" charset="0"/>
                          </a:rPr>
                          <m:t>134</m:t>
                        </m:r>
                      </m:sup>
                    </m:sSup>
                  </m:oMath>
                </a14:m>
                <a:r>
                  <a:rPr lang="en-US" dirty="0"/>
                  <a:t> linear regions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229B08FB-9C25-EA31-305D-FC086987D5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37832" y="5362650"/>
                <a:ext cx="3209544" cy="1200329"/>
              </a:xfrm>
              <a:prstGeom prst="rect">
                <a:avLst/>
              </a:prstGeom>
              <a:blipFill>
                <a:blip r:embed="rId3"/>
                <a:stretch>
                  <a:fillRect t="-2105" b="-84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3226775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8A0261-C87D-D5F8-EB16-2B5A2852E5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Shallow vs. Deep Networks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601C1E-3005-B41A-FD56-F8CF219BD2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3. Depth efficiency</a:t>
            </a:r>
          </a:p>
          <a:p>
            <a:endParaRPr lang="en-US" dirty="0"/>
          </a:p>
          <a:p>
            <a:r>
              <a:rPr lang="en-US" dirty="0"/>
              <a:t>There are some functions that require a shallow network with exponentially more hidden units than a deep network to achieve an equivalent approximation</a:t>
            </a:r>
          </a:p>
          <a:p>
            <a:endParaRPr lang="en-US" dirty="0"/>
          </a:p>
          <a:p>
            <a:r>
              <a:rPr lang="en-US" dirty="0"/>
              <a:t>This is known as the </a:t>
            </a:r>
            <a:r>
              <a:rPr lang="en-US" dirty="0">
                <a:solidFill>
                  <a:srgbClr val="D18362"/>
                </a:solidFill>
              </a:rPr>
              <a:t>depth efficiency </a:t>
            </a:r>
            <a:r>
              <a:rPr lang="en-US" dirty="0"/>
              <a:t>of deep networks</a:t>
            </a:r>
          </a:p>
          <a:p>
            <a:endParaRPr lang="en-US" dirty="0"/>
          </a:p>
          <a:p>
            <a:r>
              <a:rPr lang="en-US" dirty="0"/>
              <a:t>But do the real-world functions we want to approximate have this property?  Unknown.</a:t>
            </a:r>
          </a:p>
        </p:txBody>
      </p:sp>
    </p:spTree>
    <p:extLst>
      <p:ext uri="{BB962C8B-B14F-4D97-AF65-F5344CB8AC3E}">
        <p14:creationId xmlns:p14="http://schemas.microsoft.com/office/powerpoint/2010/main" val="407714088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8A0261-C87D-D5F8-EB16-2B5A2852E5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Shallow vs. Deep Networks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601C1E-3005-B41A-FD56-F8CF219BD2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4. Large structured networks</a:t>
            </a:r>
          </a:p>
          <a:p>
            <a:endParaRPr lang="en-US" dirty="0"/>
          </a:p>
          <a:p>
            <a:r>
              <a:rPr lang="en-US" sz="2400" dirty="0"/>
              <a:t>Think about images as input – might be 1M pixels</a:t>
            </a:r>
          </a:p>
          <a:p>
            <a:r>
              <a:rPr lang="en-US" sz="2400" dirty="0"/>
              <a:t>Fully connected works not practical</a:t>
            </a:r>
          </a:p>
          <a:p>
            <a:r>
              <a:rPr lang="en-US" sz="2400" dirty="0"/>
              <a:t>Answer is to have weights that only operate locally, and share across image</a:t>
            </a:r>
          </a:p>
          <a:p>
            <a:r>
              <a:rPr lang="en-US" sz="2400" dirty="0"/>
              <a:t>This leads to </a:t>
            </a:r>
            <a:r>
              <a:rPr lang="en-US" sz="2400" dirty="0">
                <a:solidFill>
                  <a:srgbClr val="D18362"/>
                </a:solidFill>
              </a:rPr>
              <a:t>convolutional networks</a:t>
            </a:r>
          </a:p>
          <a:p>
            <a:r>
              <a:rPr lang="en-US" sz="2400" dirty="0"/>
              <a:t>Gradually integrate information from across the image – needs multiple layers</a:t>
            </a:r>
          </a:p>
        </p:txBody>
      </p:sp>
    </p:spTree>
    <p:extLst>
      <p:ext uri="{BB962C8B-B14F-4D97-AF65-F5344CB8AC3E}">
        <p14:creationId xmlns:p14="http://schemas.microsoft.com/office/powerpoint/2010/main" val="290416234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8A0261-C87D-D5F8-EB16-2B5A2852E5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Shallow vs. Deep Networks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601C1E-3005-B41A-FD56-F8CF219BD2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5. Fitting and generalization</a:t>
            </a:r>
          </a:p>
          <a:p>
            <a:endParaRPr lang="en-US" dirty="0"/>
          </a:p>
          <a:p>
            <a:r>
              <a:rPr lang="en-US" dirty="0"/>
              <a:t>Fitting of deep models seems to be easier up to about 20 layers</a:t>
            </a:r>
          </a:p>
          <a:p>
            <a:r>
              <a:rPr lang="en-US" dirty="0"/>
              <a:t>Then needs various tricks to train deeper networks, so (in vanilla form), fitting becomes harder</a:t>
            </a:r>
          </a:p>
          <a:p>
            <a:r>
              <a:rPr lang="en-US" dirty="0"/>
              <a:t>Generalization is good in deep networks. Why?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297782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8A0261-C87D-D5F8-EB16-2B5A2852E5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Shallow vs. Deep Networks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601C1E-3005-B41A-FD56-F8CF219BD2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5. Fitting and generalization</a:t>
            </a:r>
          </a:p>
          <a:p>
            <a:endParaRPr lang="en-US" dirty="0"/>
          </a:p>
          <a:p>
            <a:r>
              <a:rPr lang="en-US" dirty="0"/>
              <a:t>Fitting of deep models seems to be easier up to about 20 layers</a:t>
            </a:r>
          </a:p>
          <a:p>
            <a:r>
              <a:rPr lang="en-US" dirty="0"/>
              <a:t>Then needs various tricks to train deeper networks, so (in vanilla form), fitting becomes harder</a:t>
            </a:r>
          </a:p>
          <a:p>
            <a:r>
              <a:rPr lang="en-US" dirty="0"/>
              <a:t>Generalization is good in deep networks. Why?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799005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EB78B4-6905-1122-5117-46564D6F3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Where are we going?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6F8465-97E0-2177-6031-F3F1355BA6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have defined families of very flexible networks that map multiple inputs to multiple outputs</a:t>
            </a:r>
          </a:p>
          <a:p>
            <a:r>
              <a:rPr lang="en-US" dirty="0"/>
              <a:t>Now we need to train them</a:t>
            </a:r>
          </a:p>
          <a:p>
            <a:pPr lvl="1"/>
            <a:r>
              <a:rPr lang="en-US" dirty="0"/>
              <a:t>How to choose loss functions</a:t>
            </a:r>
          </a:p>
          <a:p>
            <a:pPr lvl="1"/>
            <a:r>
              <a:rPr lang="en-US" dirty="0"/>
              <a:t>How to find minima of the loss function</a:t>
            </a:r>
          </a:p>
          <a:p>
            <a:pPr lvl="1"/>
            <a:r>
              <a:rPr lang="en-US" dirty="0"/>
              <a:t>How to do this in particular for deep networks</a:t>
            </a:r>
          </a:p>
          <a:p>
            <a:r>
              <a:rPr lang="en-US" dirty="0"/>
              <a:t>Then we need to test them</a:t>
            </a:r>
          </a:p>
        </p:txBody>
      </p:sp>
    </p:spTree>
    <p:extLst>
      <p:ext uri="{BB962C8B-B14F-4D97-AF65-F5344CB8AC3E}">
        <p14:creationId xmlns:p14="http://schemas.microsoft.com/office/powerpoint/2010/main" val="31214140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4672</TotalTime>
  <Words>785</Words>
  <Application>Microsoft Macintosh PowerPoint</Application>
  <PresentationFormat>Widescreen</PresentationFormat>
  <Paragraphs>150</Paragraphs>
  <Slides>62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62</vt:i4>
      </vt:variant>
    </vt:vector>
  </HeadingPairs>
  <TitlesOfParts>
    <vt:vector size="68" baseType="lpstr">
      <vt:lpstr>-apple-system</vt:lpstr>
      <vt:lpstr>Arial</vt:lpstr>
      <vt:lpstr>Calibri</vt:lpstr>
      <vt:lpstr>Calibri Light</vt:lpstr>
      <vt:lpstr>Cambria Math</vt:lpstr>
      <vt:lpstr>Office Theme</vt:lpstr>
      <vt:lpstr>CM20315 - Machine Learning </vt:lpstr>
      <vt:lpstr>Deep neural networks</vt:lpstr>
      <vt:lpstr>Deep neural networks</vt:lpstr>
      <vt:lpstr>Composing two networks.</vt:lpstr>
      <vt:lpstr>Composing two networks.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“Folding analogy”</vt:lpstr>
      <vt:lpstr>Comparing to shallow with six hidden units</vt:lpstr>
      <vt:lpstr>Composing networks in 2D</vt:lpstr>
      <vt:lpstr>Deep neural networks</vt:lpstr>
      <vt:lpstr>Combine two networks into one</vt:lpstr>
      <vt:lpstr>Create new variables</vt:lpstr>
      <vt:lpstr>Two-layer network</vt:lpstr>
      <vt:lpstr>Two-layer network as one equation</vt:lpstr>
      <vt:lpstr>Networks as composing functions</vt:lpstr>
      <vt:lpstr>Networks as composing functions</vt:lpstr>
      <vt:lpstr>PowerPoint Presentation</vt:lpstr>
      <vt:lpstr>PowerPoint Presentation</vt:lpstr>
      <vt:lpstr>PowerPoint Presentation</vt:lpstr>
      <vt:lpstr>PowerPoint Presentation</vt:lpstr>
      <vt:lpstr>Deep neural networks</vt:lpstr>
      <vt:lpstr>Hyperparameters</vt:lpstr>
      <vt:lpstr>Deep neural networks</vt:lpstr>
      <vt:lpstr>Notation change #1</vt:lpstr>
      <vt:lpstr>Notation change #1</vt:lpstr>
      <vt:lpstr>Notation change #1</vt:lpstr>
      <vt:lpstr>Notation change #2</vt:lpstr>
      <vt:lpstr>Notation change #3</vt:lpstr>
      <vt:lpstr>Notation change #3</vt:lpstr>
      <vt:lpstr>General equations for deep network</vt:lpstr>
      <vt:lpstr>Example</vt:lpstr>
      <vt:lpstr>Deep neural networks</vt:lpstr>
      <vt:lpstr>Shallow vs. deep networks</vt:lpstr>
      <vt:lpstr>Shallow vs. deep networks</vt:lpstr>
      <vt:lpstr>Shallow vs. deep networks</vt:lpstr>
      <vt:lpstr>Number of linear regions per parameter</vt:lpstr>
      <vt:lpstr>Number of linear regions per parameter</vt:lpstr>
      <vt:lpstr>Shallow vs. Deep Networks</vt:lpstr>
      <vt:lpstr>Shallow vs. Deep Networks</vt:lpstr>
      <vt:lpstr>Shallow vs. Deep Networks</vt:lpstr>
      <vt:lpstr>Shallow vs. Deep Networks</vt:lpstr>
      <vt:lpstr>Where are we going?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Simon Prince</dc:creator>
  <cp:lastModifiedBy>Simon Prince</cp:lastModifiedBy>
  <cp:revision>3</cp:revision>
  <dcterms:created xsi:type="dcterms:W3CDTF">2022-10-11T12:24:09Z</dcterms:created>
  <dcterms:modified xsi:type="dcterms:W3CDTF">2022-10-18T14:14:11Z</dcterms:modified>
</cp:coreProperties>
</file>