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66" r:id="rId3"/>
    <p:sldId id="301" r:id="rId4"/>
    <p:sldId id="437" r:id="rId5"/>
    <p:sldId id="258" r:id="rId6"/>
    <p:sldId id="436" r:id="rId7"/>
    <p:sldId id="303" r:id="rId8"/>
    <p:sldId id="302" r:id="rId9"/>
    <p:sldId id="434" r:id="rId10"/>
    <p:sldId id="304" r:id="rId11"/>
    <p:sldId id="435" r:id="rId12"/>
    <p:sldId id="305" r:id="rId13"/>
    <p:sldId id="30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02A6925-B9A0-CA44-B2F8-2C083D9F315E}" v="14" dt="2022-12-11T17:19:25.1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511"/>
    <p:restoredTop sz="97030"/>
  </p:normalViewPr>
  <p:slideViewPr>
    <p:cSldViewPr snapToGrid="0">
      <p:cViewPr varScale="1">
        <p:scale>
          <a:sx n="118" d="100"/>
          <a:sy n="118" d="100"/>
        </p:scale>
        <p:origin x="208" y="11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BF243-5AD2-CD24-A08F-CFBB2FF4A2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0B9B58-624C-A78F-F3FF-60D5BC8B50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15D10C-8661-E31E-F780-5C8DD6AF6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A534B-3F5A-5E45-AA7D-6FD169E8BD7B}" type="datetimeFigureOut">
              <a:rPr lang="en-US" smtClean="0"/>
              <a:t>12/11/22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29002C-7B73-9B85-C795-55803953C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6B9741-F9F2-DAA2-395D-236F440FD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14929-4B5E-EB40-A5D7-6DAEED2B9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230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C7DCD-131B-148C-8C4B-0FE680FDC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B929AF-DF0E-1483-B6A6-F2BA587450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AEA8E7-A226-5371-BCF5-4BDFD222B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A534B-3F5A-5E45-AA7D-6FD169E8BD7B}" type="datetimeFigureOut">
              <a:rPr lang="en-US" smtClean="0"/>
              <a:t>12/11/22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784D10-92D4-FFF5-9590-292B17667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BC6A16-8984-4BC4-8C84-1C7119B7F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14929-4B5E-EB40-A5D7-6DAEED2B9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508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DC58A-C92E-CFEA-28A3-4682A3AE4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EFF14D-DDD5-191C-E57A-CA8A38780B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F0D13-7971-ECA1-572C-1B6B93AB7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A534B-3F5A-5E45-AA7D-6FD169E8BD7B}" type="datetimeFigureOut">
              <a:rPr lang="en-US" smtClean="0"/>
              <a:t>12/11/22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FA7DC7-C289-3BB4-B274-2B43619F5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819A83-E227-294C-E816-3161905AB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14929-4B5E-EB40-A5D7-6DAEED2B9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546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79415-549C-4EAF-1CE8-801460054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0EDD11-09B2-40DE-30F9-F39084D539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0B045F-B696-AA3E-4A03-1A824C8C0D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B021DB-88FB-C3E8-F336-6CF7F442D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A534B-3F5A-5E45-AA7D-6FD169E8BD7B}" type="datetimeFigureOut">
              <a:rPr lang="en-US" smtClean="0"/>
              <a:t>12/11/22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D47C76-7965-0738-B923-83A753981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6D3DE2-7D0B-CAB5-E2E9-D44692DE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14929-4B5E-EB40-A5D7-6DAEED2B9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431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8D3A0-9D3A-41A1-D77C-AA914FB7B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693BDE-4F43-01C1-A8A4-92EE2BA464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FC3A71-2CC9-CFAA-F6A9-AB649049B9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5CF87-3CF7-0FBE-6F80-036D96C3ED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775956-3080-0DFE-A823-F95B2C4497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A9C628-1244-0858-C1F8-F9F7C5707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A534B-3F5A-5E45-AA7D-6FD169E8BD7B}" type="datetimeFigureOut">
              <a:rPr lang="en-US" smtClean="0"/>
              <a:t>12/11/22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B916DB-851D-D167-B208-43855B105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EEDFF6-80F9-C6C4-E9C1-B8BE4666E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14929-4B5E-EB40-A5D7-6DAEED2B9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998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ACB7A-220C-4BF0-73A6-51F189BFA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C6E0DD-F7A7-933A-311B-D6A156C68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A534B-3F5A-5E45-AA7D-6FD169E8BD7B}" type="datetimeFigureOut">
              <a:rPr lang="en-US" smtClean="0"/>
              <a:t>12/11/22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885AE0-A8E2-5CB0-52B6-4B97BC927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4ABD2D-EF95-A744-BABC-B35725E1D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14929-4B5E-EB40-A5D7-6DAEED2B9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905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E6B592-EEF9-19DA-BF8D-56C6CF65D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A534B-3F5A-5E45-AA7D-6FD169E8BD7B}" type="datetimeFigureOut">
              <a:rPr lang="en-US" smtClean="0"/>
              <a:t>12/11/22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A9A13-DBE8-A66D-D53D-97E9A41EF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B9FA49-1A8C-8ABA-5317-734004B86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14929-4B5E-EB40-A5D7-6DAEED2B9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196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079EC-085E-9D20-E99A-C8EBB2D1F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C50A84-2C88-9C1F-2065-28A9F2D25C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BAFFCD-B545-CF9A-B2CC-734C20F87A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DABC84-6808-88E9-EEBB-73EE7AB52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A534B-3F5A-5E45-AA7D-6FD169E8BD7B}" type="datetimeFigureOut">
              <a:rPr lang="en-US" smtClean="0"/>
              <a:t>12/11/22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7FF22E-DD1C-4747-841A-FD42132D1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47FDA1-E92F-B50C-1937-1B1B51E99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14929-4B5E-EB40-A5D7-6DAEED2B9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242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838C9-BE6A-DAB4-BE25-B5F6B87DB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0C6DA5-2211-BF68-DFEA-DEAA7A6EE3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EA7464-332E-911C-0EFC-3FFEAA6358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02104C-449B-05AC-FEB5-D70931662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A534B-3F5A-5E45-AA7D-6FD169E8BD7B}" type="datetimeFigureOut">
              <a:rPr lang="en-US" smtClean="0"/>
              <a:t>12/11/22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614F1F-342C-823E-4D7C-8F8127782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C3AAF2-A3A1-D000-1F3B-BC169D9A8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14929-4B5E-EB40-A5D7-6DAEED2B9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032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18FAA-41E9-029D-FF70-BE444C02E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5B7B84-EB95-1042-31D9-E7B60B13C8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98C528-5D97-FF39-694E-D53FE3A6B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A534B-3F5A-5E45-AA7D-6FD169E8BD7B}" type="datetimeFigureOut">
              <a:rPr lang="en-US" smtClean="0"/>
              <a:t>12/11/22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606F3A-A323-A878-BE31-D0ABD4D5B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56FA25-3FF9-7FEA-05D0-B84E419F9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14929-4B5E-EB40-A5D7-6DAEED2B9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824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0FC5C8C-E211-20EB-A5E2-9D20E2BF91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F2DF53-A263-38B3-CD01-2273A62061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CDA2C4-E338-AC2C-A288-8F4A20B5E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A534B-3F5A-5E45-AA7D-6FD169E8BD7B}" type="datetimeFigureOut">
              <a:rPr lang="en-US" smtClean="0"/>
              <a:t>12/11/22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672D9E-8380-14C1-1F4A-C2F89F511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D00EED-3370-2D17-F0DC-6C76C3B82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14929-4B5E-EB40-A5D7-6DAEED2B9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159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DEA842-37A0-396A-39B1-38CEB6620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179EC1-FEE1-D9AA-6783-2C26E77F3F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F5AF01-AE90-7CD3-FE2D-8E52352BF2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2A534B-3F5A-5E45-AA7D-6FD169E8BD7B}" type="datetimeFigureOut">
              <a:rPr lang="en-US" smtClean="0"/>
              <a:t>12/11/22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6DE02F-7FF5-B4D5-DB0A-C207C44339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421AE8-E273-D617-1124-AFA028B36E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114929-4B5E-EB40-A5D7-6DAEED2B9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880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B0A6D-61C1-E08C-0682-59E0A5CE53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CA" b="0" i="0" dirty="0">
                <a:solidFill>
                  <a:srgbClr val="212529"/>
                </a:solidFill>
                <a:effectLst/>
                <a:latin typeface="-apple-system"/>
              </a:rPr>
              <a:t>CM20315 - Machine Learning</a:t>
            </a:r>
            <a:br>
              <a:rPr lang="en-CA" b="0" i="0" dirty="0">
                <a:solidFill>
                  <a:srgbClr val="212529"/>
                </a:solidFill>
                <a:effectLst/>
                <a:latin typeface="-apple-system"/>
              </a:rPr>
            </a:b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6311EE-E9F1-9F11-7353-2C7CDEE335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6426"/>
            <a:ext cx="2730500" cy="1130300"/>
          </a:xfrm>
          <a:prstGeom prst="rect">
            <a:avLst/>
          </a:prstGeom>
        </p:spPr>
      </p:pic>
      <p:pic>
        <p:nvPicPr>
          <p:cNvPr id="1026" name="Picture 2" descr="How to silence your phone – Don't be an annoyance! | | Resource Centre by  Reliance Digital">
            <a:extLst>
              <a:ext uri="{FF2B5EF4-FFF2-40B4-BE49-F238E27FC236}">
                <a16:creationId xmlns:a16="http://schemas.microsoft.com/office/drawing/2014/main" id="{F08C61C2-4357-0DD0-BE11-0832EA1F4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38146" y="4426325"/>
            <a:ext cx="4315708" cy="184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67157D68-BF36-C895-B1E7-35863FF886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078759"/>
            <a:ext cx="9144000" cy="1398863"/>
          </a:xfrm>
        </p:spPr>
        <p:txBody>
          <a:bodyPr/>
          <a:lstStyle/>
          <a:p>
            <a:r>
              <a:rPr lang="en-US" dirty="0"/>
              <a:t>Prof. Simon Prince </a:t>
            </a:r>
          </a:p>
          <a:p>
            <a:r>
              <a:rPr lang="en-US" dirty="0">
                <a:solidFill>
                  <a:srgbClr val="212529"/>
                </a:solidFill>
                <a:latin typeface="-apple-system"/>
              </a:rPr>
              <a:t>13. Unsupervised learning</a:t>
            </a:r>
            <a:endParaRPr lang="en-CA" dirty="0">
              <a:solidFill>
                <a:srgbClr val="212529"/>
              </a:solidFill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1534075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" name="Graphic 756">
            <a:extLst>
              <a:ext uri="{FF2B5EF4-FFF2-40B4-BE49-F238E27FC236}">
                <a16:creationId xmlns:a16="http://schemas.microsoft.com/office/drawing/2014/main" id="{2C6858EF-E5E5-DFB9-21E5-56A846DD5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60481" y="130629"/>
            <a:ext cx="9871038" cy="6596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148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" name="Graphic 756">
            <a:extLst>
              <a:ext uri="{FF2B5EF4-FFF2-40B4-BE49-F238E27FC236}">
                <a16:creationId xmlns:a16="http://schemas.microsoft.com/office/drawing/2014/main" id="{2C6858EF-E5E5-DFB9-21E5-56A846DD5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60481" y="130629"/>
            <a:ext cx="9871038" cy="6596742"/>
          </a:xfrm>
          <a:prstGeom prst="rect">
            <a:avLst/>
          </a:prstGeom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6EC3941E-D7B5-9B88-BFEB-1078BC57049E}"/>
              </a:ext>
            </a:extLst>
          </p:cNvPr>
          <p:cNvSpPr/>
          <p:nvPr/>
        </p:nvSpPr>
        <p:spPr>
          <a:xfrm>
            <a:off x="2797629" y="4898571"/>
            <a:ext cx="2057400" cy="13062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Semester 1</a:t>
            </a:r>
          </a:p>
        </p:txBody>
      </p:sp>
    </p:spTree>
    <p:extLst>
      <p:ext uri="{BB962C8B-B14F-4D97-AF65-F5344CB8AC3E}">
        <p14:creationId xmlns:p14="http://schemas.microsoft.com/office/powerpoint/2010/main" val="261422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E5401-3FC4-4FA5-9D75-ECAF1FC2D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Supervised vs. unsupervised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25ACC5-BBA0-4F2F-016C-DF035D7EED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Supervised learning maps data x to labels y based on example training pairs</a:t>
            </a:r>
          </a:p>
          <a:p>
            <a:r>
              <a:rPr lang="en-US" dirty="0"/>
              <a:t>Unsupervised learning only has the data x</a:t>
            </a:r>
          </a:p>
          <a:p>
            <a:r>
              <a:rPr lang="en-US" dirty="0"/>
              <a:t>Goals:</a:t>
            </a:r>
          </a:p>
          <a:p>
            <a:pPr lvl="1"/>
            <a:r>
              <a:rPr lang="en-US" dirty="0"/>
              <a:t>Generate new example</a:t>
            </a:r>
          </a:p>
          <a:p>
            <a:pPr lvl="1"/>
            <a:r>
              <a:rPr lang="en-US" dirty="0"/>
              <a:t>Denoise examples</a:t>
            </a:r>
          </a:p>
          <a:p>
            <a:pPr lvl="1"/>
            <a:r>
              <a:rPr lang="en-US" dirty="0"/>
              <a:t>Find outliers</a:t>
            </a:r>
          </a:p>
          <a:p>
            <a:pPr lvl="1"/>
            <a:r>
              <a:rPr lang="en-US" dirty="0"/>
              <a:t>Understand structure of data</a:t>
            </a:r>
          </a:p>
          <a:p>
            <a:pPr lvl="1"/>
            <a:r>
              <a:rPr lang="en-US" dirty="0"/>
              <a:t>Compress data</a:t>
            </a:r>
          </a:p>
          <a:p>
            <a:pPr lvl="1"/>
            <a:r>
              <a:rPr lang="en-US" dirty="0"/>
              <a:t>Manipulate data</a:t>
            </a:r>
          </a:p>
          <a:p>
            <a:pPr lvl="1"/>
            <a:r>
              <a:rPr lang="en-US" dirty="0"/>
              <a:t>Interpolate between data points</a:t>
            </a:r>
          </a:p>
        </p:txBody>
      </p:sp>
    </p:spTree>
    <p:extLst>
      <p:ext uri="{BB962C8B-B14F-4D97-AF65-F5344CB8AC3E}">
        <p14:creationId xmlns:p14="http://schemas.microsoft.com/office/powerpoint/2010/main" val="40051361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4D33295-F993-3678-5357-77A0797ED4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147" y="507043"/>
            <a:ext cx="7758403" cy="57167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57C7FC6-FA76-7C4F-7A13-ACB827118F16}"/>
              </a:ext>
            </a:extLst>
          </p:cNvPr>
          <p:cNvSpPr txBox="1"/>
          <p:nvPr/>
        </p:nvSpPr>
        <p:spPr>
          <a:xfrm>
            <a:off x="7691215" y="1230594"/>
            <a:ext cx="3956703" cy="12391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Generative = can generate new examples</a:t>
            </a:r>
          </a:p>
          <a:p>
            <a:r>
              <a:rPr lang="en-US" dirty="0"/>
              <a:t>Probabilistic = can assign probability to data examples</a:t>
            </a:r>
          </a:p>
        </p:txBody>
      </p:sp>
    </p:spTree>
    <p:extLst>
      <p:ext uri="{BB962C8B-B14F-4D97-AF65-F5344CB8AC3E}">
        <p14:creationId xmlns:p14="http://schemas.microsoft.com/office/powerpoint/2010/main" val="2376821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83E61-9072-39B6-9917-B369F2F6C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Probabilistic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F5F0EC-115E-4EDD-46A2-25E68541ED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Maximize log likelihood of training data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1B9C7F-AE48-42C3-33C1-827419651D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9536" y="2871107"/>
            <a:ext cx="5245100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551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3A6D9-0D76-1F12-E0E2-E7DAE2FFD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Latent variable models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1881617-075A-09D4-C0A2-9D44675B1C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0750" y="1972698"/>
            <a:ext cx="10565067" cy="275159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182785C-56DA-2B7E-8AF6-E4A23BF651CE}"/>
              </a:ext>
            </a:extLst>
          </p:cNvPr>
          <p:cNvSpPr txBox="1"/>
          <p:nvPr/>
        </p:nvSpPr>
        <p:spPr>
          <a:xfrm>
            <a:off x="940750" y="5400941"/>
            <a:ext cx="7989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Latent variable models map a random “latent” variable to create a new data sample</a:t>
            </a:r>
          </a:p>
        </p:txBody>
      </p:sp>
    </p:spTree>
    <p:extLst>
      <p:ext uri="{BB962C8B-B14F-4D97-AF65-F5344CB8AC3E}">
        <p14:creationId xmlns:p14="http://schemas.microsoft.com/office/powerpoint/2010/main" val="22066599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640B9-27D3-2481-95B9-C6483E629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unsupervised generative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230781-4BD0-E227-47F6-7A3CF40775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Generative adversarial networks (GANs) (LV)</a:t>
            </a:r>
          </a:p>
          <a:p>
            <a:r>
              <a:rPr lang="en-US" dirty="0"/>
              <a:t>Variational auto-encoders (VAEs) (P, LV)</a:t>
            </a:r>
          </a:p>
          <a:p>
            <a:r>
              <a:rPr lang="en-US" dirty="0"/>
              <a:t>Diffusion models (P, LV)</a:t>
            </a:r>
          </a:p>
          <a:p>
            <a:r>
              <a:rPr lang="en-US" dirty="0"/>
              <a:t>Normalizing flows (P, LV)</a:t>
            </a:r>
          </a:p>
          <a:p>
            <a:r>
              <a:rPr lang="en-US" dirty="0"/>
              <a:t>Energy models (P)</a:t>
            </a:r>
          </a:p>
          <a:p>
            <a:r>
              <a:rPr lang="en-US" dirty="0"/>
              <a:t>Autoregressive models (P)</a:t>
            </a:r>
          </a:p>
        </p:txBody>
      </p:sp>
    </p:spTree>
    <p:extLst>
      <p:ext uri="{BB962C8B-B14F-4D97-AF65-F5344CB8AC3E}">
        <p14:creationId xmlns:p14="http://schemas.microsoft.com/office/powerpoint/2010/main" val="37762542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AAC8B-444F-EC4F-891C-B9D5CABDC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Decoder model: GPT3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FA40976-5C34-16FF-B9E4-8FC04B67847F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One job:  predict the next word in a sequence</a:t>
            </a:r>
          </a:p>
          <a:p>
            <a:r>
              <a:rPr lang="en-US" dirty="0"/>
              <a:t>More formally builds an </a:t>
            </a:r>
            <a:r>
              <a:rPr lang="en-US" dirty="0">
                <a:solidFill>
                  <a:srgbClr val="D18362"/>
                </a:solidFill>
              </a:rPr>
              <a:t>autoregressive</a:t>
            </a:r>
            <a:r>
              <a:rPr lang="en-US" dirty="0"/>
              <a:t> probability model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Doesn’t use latent variables, but is probabilistic and generative</a:t>
            </a:r>
          </a:p>
          <a:p>
            <a:pPr lvl="1"/>
            <a:r>
              <a:rPr lang="en-US" dirty="0"/>
              <a:t>Can generate new examples</a:t>
            </a:r>
          </a:p>
          <a:p>
            <a:pPr lvl="1"/>
            <a:r>
              <a:rPr lang="en-US" dirty="0"/>
              <a:t>Can assign a probability to new data </a:t>
            </a:r>
          </a:p>
        </p:txBody>
      </p:sp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41D70937-D7B4-3E09-986D-C0634F4261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8148" y="3132571"/>
            <a:ext cx="7636062" cy="109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628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1DFE4B3-624C-98CE-ADCB-32732D58D7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1853"/>
          <a:stretch/>
        </p:blipFill>
        <p:spPr>
          <a:xfrm>
            <a:off x="642114" y="487111"/>
            <a:ext cx="10672517" cy="2865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7496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1DFE4B3-624C-98CE-ADCB-32732D58D7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-1368"/>
          <a:stretch/>
        </p:blipFill>
        <p:spPr>
          <a:xfrm>
            <a:off x="642114" y="487111"/>
            <a:ext cx="10672517" cy="6033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42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4D239-3619-32B2-FE7B-6D882D071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makes a good model?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CBC523-A6F4-B42F-54D6-E8B5AB8208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6396"/>
            <a:ext cx="10515600" cy="4351338"/>
          </a:xfrm>
        </p:spPr>
        <p:txBody>
          <a:bodyPr>
            <a:noAutofit/>
          </a:bodyPr>
          <a:lstStyle/>
          <a:p>
            <a:r>
              <a:rPr lang="en-US" sz="2400" b="1" dirty="0"/>
              <a:t>Eﬀicient sampling: </a:t>
            </a:r>
            <a:r>
              <a:rPr lang="en-US" sz="2400" dirty="0"/>
              <a:t>Generating samples from the model should be computation-</a:t>
            </a:r>
            <a:br>
              <a:rPr lang="en-US" sz="2400" dirty="0"/>
            </a:br>
            <a:r>
              <a:rPr lang="en-US" sz="2400" dirty="0"/>
              <a:t>ally inexpensive and take advantage of the parallelism of modern hardware.</a:t>
            </a:r>
          </a:p>
          <a:p>
            <a:r>
              <a:rPr lang="en-US" sz="2400" b="1" dirty="0"/>
              <a:t>High-quality sampling: </a:t>
            </a:r>
            <a:r>
              <a:rPr lang="en-US" sz="2400" dirty="0"/>
              <a:t>The samples should be indistinguishable from the real</a:t>
            </a:r>
            <a:br>
              <a:rPr lang="en-US" sz="2400" dirty="0"/>
            </a:br>
            <a:r>
              <a:rPr lang="en-US" sz="2400" dirty="0"/>
              <a:t>data that the model was trained with.</a:t>
            </a:r>
          </a:p>
          <a:p>
            <a:r>
              <a:rPr lang="en-US" sz="2400" b="1" dirty="0"/>
              <a:t>Coverage: </a:t>
            </a:r>
            <a:r>
              <a:rPr lang="en-US" sz="2400" dirty="0"/>
              <a:t>Samples should represent the entire training distribution. It is </a:t>
            </a:r>
            <a:r>
              <a:rPr lang="en-US" sz="2400" dirty="0" err="1"/>
              <a:t>insuf</a:t>
            </a:r>
            <a:r>
              <a:rPr lang="en-US" sz="2400" dirty="0"/>
              <a:t>-</a:t>
            </a:r>
            <a:br>
              <a:rPr lang="en-US" sz="2400" dirty="0"/>
            </a:br>
            <a:r>
              <a:rPr lang="en-US" sz="2400" dirty="0" err="1"/>
              <a:t>ficient</a:t>
            </a:r>
            <a:r>
              <a:rPr lang="en-US" sz="2400" dirty="0"/>
              <a:t> to only generate samples that all look like a subset of the training data.</a:t>
            </a:r>
          </a:p>
          <a:p>
            <a:r>
              <a:rPr lang="en-US" sz="2400" b="1" dirty="0"/>
              <a:t>Well-behaved latent space: </a:t>
            </a:r>
            <a:r>
              <a:rPr lang="en-US" sz="2400" dirty="0"/>
              <a:t>Every latent variable z should correspond to a</a:t>
            </a:r>
            <a:br>
              <a:rPr lang="en-US" sz="2400" dirty="0"/>
            </a:br>
            <a:r>
              <a:rPr lang="en-US" sz="2400" dirty="0"/>
              <a:t>plausible data example x and smooth changes in z should correspond to smooth</a:t>
            </a:r>
            <a:br>
              <a:rPr lang="en-US" sz="2400" dirty="0"/>
            </a:br>
            <a:r>
              <a:rPr lang="en-US" sz="2400" dirty="0"/>
              <a:t>changes in x.</a:t>
            </a:r>
          </a:p>
          <a:p>
            <a:r>
              <a:rPr lang="en-US" sz="2400" b="1" dirty="0"/>
              <a:t>Interpretable latent space: </a:t>
            </a:r>
            <a:r>
              <a:rPr lang="en-US" sz="2400" dirty="0"/>
              <a:t>Manipulating each dimension of z should </a:t>
            </a:r>
            <a:r>
              <a:rPr lang="en-US" sz="2400" dirty="0" err="1"/>
              <a:t>corre</a:t>
            </a:r>
            <a:r>
              <a:rPr lang="en-US" sz="2400" dirty="0"/>
              <a:t>-</a:t>
            </a:r>
            <a:br>
              <a:rPr lang="en-US" sz="2400" dirty="0"/>
            </a:br>
            <a:r>
              <a:rPr lang="en-US" sz="2400" dirty="0" err="1"/>
              <a:t>spond</a:t>
            </a:r>
            <a:r>
              <a:rPr lang="en-US" sz="2400" dirty="0"/>
              <a:t> to changing an interpretable property of the data. For example, in a model</a:t>
            </a:r>
            <a:br>
              <a:rPr lang="en-US" sz="2400" dirty="0"/>
            </a:br>
            <a:r>
              <a:rPr lang="en-US" sz="2400" dirty="0"/>
              <a:t>of language, it might change the topic, tense or degree of verbosity.</a:t>
            </a:r>
          </a:p>
          <a:p>
            <a:r>
              <a:rPr lang="en-US" sz="2400" b="1" dirty="0"/>
              <a:t>Eﬀicient likelihood computation: </a:t>
            </a:r>
            <a:r>
              <a:rPr lang="en-US" sz="2400" dirty="0"/>
              <a:t>If the model is probabilistic, we would like</a:t>
            </a:r>
            <a:br>
              <a:rPr lang="en-US" sz="2400" dirty="0"/>
            </a:br>
            <a:r>
              <a:rPr lang="en-US" sz="2400" dirty="0"/>
              <a:t>to be able to calculate the probability of new examples eﬀiciently and accurately</a:t>
            </a:r>
          </a:p>
        </p:txBody>
      </p:sp>
    </p:spTree>
    <p:extLst>
      <p:ext uri="{BB962C8B-B14F-4D97-AF65-F5344CB8AC3E}">
        <p14:creationId xmlns:p14="http://schemas.microsoft.com/office/powerpoint/2010/main" val="13924361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D4D6A-1F40-A159-A6C3-7521FC2EF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 we have good models?</a:t>
            </a:r>
          </a:p>
        </p:txBody>
      </p:sp>
      <p:pic>
        <p:nvPicPr>
          <p:cNvPr id="5" name="Content Placeholder 4" descr="Table&#10;&#10;Description automatically generated">
            <a:extLst>
              <a:ext uri="{FF2B5EF4-FFF2-40B4-BE49-F238E27FC236}">
                <a16:creationId xmlns:a16="http://schemas.microsoft.com/office/drawing/2014/main" id="{2F8D5330-6BFE-B66A-045E-5F8F3C3DC3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11300" y="1542030"/>
            <a:ext cx="9169400" cy="34163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51B5018-B54D-F71E-63C5-274E008AA492}"/>
              </a:ext>
            </a:extLst>
          </p:cNvPr>
          <p:cNvSpPr txBox="1"/>
          <p:nvPr/>
        </p:nvSpPr>
        <p:spPr>
          <a:xfrm>
            <a:off x="1524000" y="5715000"/>
            <a:ext cx="631493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How to measure performance within or between categories? 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Open research area. 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When probabilistic, log probability of test data is one way</a:t>
            </a:r>
          </a:p>
        </p:txBody>
      </p:sp>
    </p:spTree>
    <p:extLst>
      <p:ext uri="{BB962C8B-B14F-4D97-AF65-F5344CB8AC3E}">
        <p14:creationId xmlns:p14="http://schemas.microsoft.com/office/powerpoint/2010/main" val="14125845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404</Words>
  <Application>Microsoft Macintosh PowerPoint</Application>
  <PresentationFormat>Widescreen</PresentationFormat>
  <Paragraphs>48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-apple-system</vt:lpstr>
      <vt:lpstr>Arial</vt:lpstr>
      <vt:lpstr>Calibri</vt:lpstr>
      <vt:lpstr>Calibri Light</vt:lpstr>
      <vt:lpstr>Office Theme</vt:lpstr>
      <vt:lpstr>CM20315 - Machine Learning </vt:lpstr>
      <vt:lpstr>PowerPoint Presentation</vt:lpstr>
      <vt:lpstr>PowerPoint Presentation</vt:lpstr>
      <vt:lpstr>Supervised vs. unsupervised learning</vt:lpstr>
      <vt:lpstr>PowerPoint Presentation</vt:lpstr>
      <vt:lpstr>Probabilistic models</vt:lpstr>
      <vt:lpstr>Latent variable models</vt:lpstr>
      <vt:lpstr>Types of unsupervised generative model</vt:lpstr>
      <vt:lpstr>Decoder model: GPT3</vt:lpstr>
      <vt:lpstr>PowerPoint Presentation</vt:lpstr>
      <vt:lpstr>PowerPoint Presentation</vt:lpstr>
      <vt:lpstr>What makes a good model?</vt:lpstr>
      <vt:lpstr>Do we have good models?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Simon Prince</dc:creator>
  <cp:lastModifiedBy>Simon Prince</cp:lastModifiedBy>
  <cp:revision>1</cp:revision>
  <dcterms:created xsi:type="dcterms:W3CDTF">2022-12-11T16:38:45Z</dcterms:created>
  <dcterms:modified xsi:type="dcterms:W3CDTF">2022-12-11T17:28:15Z</dcterms:modified>
</cp:coreProperties>
</file>